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74" r:id="rId2"/>
    <p:sldId id="263" r:id="rId3"/>
    <p:sldId id="264" r:id="rId4"/>
    <p:sldId id="262" r:id="rId5"/>
    <p:sldId id="265" r:id="rId6"/>
    <p:sldId id="268" r:id="rId7"/>
    <p:sldId id="269" r:id="rId8"/>
    <p:sldId id="270" r:id="rId9"/>
    <p:sldId id="271" r:id="rId10"/>
    <p:sldId id="272" r:id="rId11"/>
    <p:sldId id="273"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7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C6933E-EEB8-4E88-B9B9-0686E16BF607}" type="doc">
      <dgm:prSet loTypeId="urn:microsoft.com/office/officeart/2005/8/layout/chevron1" loCatId="process" qsTypeId="urn:microsoft.com/office/officeart/2005/8/quickstyle/simple1#2" qsCatId="simple" csTypeId="urn:microsoft.com/office/officeart/2005/8/colors/accent1_2#2" csCatId="accent1" phldr="1"/>
      <dgm:spPr/>
    </dgm:pt>
    <dgm:pt modelId="{49B531D6-EA41-4422-A804-185E18ED7F4A}">
      <dgm:prSet phldrT="[Text]"/>
      <dgm:spPr/>
      <dgm:t>
        <a:bodyPr/>
        <a:lstStyle/>
        <a:p>
          <a:r>
            <a:rPr lang="en-US" dirty="0" smtClean="0">
              <a:latin typeface="Arial" pitchFamily="34" charset="0"/>
              <a:cs typeface="Arial" pitchFamily="34" charset="0"/>
            </a:rPr>
            <a:t>Deal Sourcing</a:t>
          </a:r>
          <a:endParaRPr lang="en-US" dirty="0">
            <a:latin typeface="Arial" pitchFamily="34" charset="0"/>
            <a:cs typeface="Arial" pitchFamily="34" charset="0"/>
          </a:endParaRPr>
        </a:p>
      </dgm:t>
    </dgm:pt>
    <dgm:pt modelId="{08E7ACAD-3BE3-4397-86BA-CDC45BEAFBB2}" type="parTrans" cxnId="{CE642D77-4C23-46E8-963C-E9C1F618EEC0}">
      <dgm:prSet/>
      <dgm:spPr/>
      <dgm:t>
        <a:bodyPr/>
        <a:lstStyle/>
        <a:p>
          <a:endParaRPr lang="en-US">
            <a:latin typeface="Arial" pitchFamily="34" charset="0"/>
            <a:cs typeface="Arial" pitchFamily="34" charset="0"/>
          </a:endParaRPr>
        </a:p>
      </dgm:t>
    </dgm:pt>
    <dgm:pt modelId="{D2521F51-216A-4785-8A92-6879EF08F05B}" type="sibTrans" cxnId="{CE642D77-4C23-46E8-963C-E9C1F618EEC0}">
      <dgm:prSet/>
      <dgm:spPr/>
      <dgm:t>
        <a:bodyPr/>
        <a:lstStyle/>
        <a:p>
          <a:endParaRPr lang="en-US">
            <a:latin typeface="Arial" pitchFamily="34" charset="0"/>
            <a:cs typeface="Arial" pitchFamily="34" charset="0"/>
          </a:endParaRPr>
        </a:p>
      </dgm:t>
    </dgm:pt>
    <dgm:pt modelId="{AA4D27BF-546E-40B0-9BF9-7DEF5136B596}">
      <dgm:prSet phldrT="[Text]"/>
      <dgm:spPr/>
      <dgm:t>
        <a:bodyPr/>
        <a:lstStyle/>
        <a:p>
          <a:r>
            <a:rPr lang="en-US" dirty="0" smtClean="0">
              <a:latin typeface="Arial" pitchFamily="34" charset="0"/>
              <a:cs typeface="Arial" pitchFamily="34" charset="0"/>
            </a:rPr>
            <a:t>Value Add</a:t>
          </a:r>
          <a:endParaRPr lang="en-US" dirty="0">
            <a:latin typeface="Arial" pitchFamily="34" charset="0"/>
            <a:cs typeface="Arial" pitchFamily="34" charset="0"/>
          </a:endParaRPr>
        </a:p>
      </dgm:t>
    </dgm:pt>
    <dgm:pt modelId="{5240DE5B-C64C-47DB-B4D4-71EC7077FFD3}" type="parTrans" cxnId="{F5595B59-DE78-4D29-988D-A25DFE494B6C}">
      <dgm:prSet/>
      <dgm:spPr/>
      <dgm:t>
        <a:bodyPr/>
        <a:lstStyle/>
        <a:p>
          <a:endParaRPr lang="en-US">
            <a:latin typeface="Arial" pitchFamily="34" charset="0"/>
            <a:cs typeface="Arial" pitchFamily="34" charset="0"/>
          </a:endParaRPr>
        </a:p>
      </dgm:t>
    </dgm:pt>
    <dgm:pt modelId="{A2280973-44D6-41E4-A7D1-9DD93027AE8B}" type="sibTrans" cxnId="{F5595B59-DE78-4D29-988D-A25DFE494B6C}">
      <dgm:prSet/>
      <dgm:spPr/>
      <dgm:t>
        <a:bodyPr/>
        <a:lstStyle/>
        <a:p>
          <a:endParaRPr lang="en-US">
            <a:latin typeface="Arial" pitchFamily="34" charset="0"/>
            <a:cs typeface="Arial" pitchFamily="34" charset="0"/>
          </a:endParaRPr>
        </a:p>
      </dgm:t>
    </dgm:pt>
    <dgm:pt modelId="{9940CACF-B911-41F8-BC89-ADB93B7C69CA}">
      <dgm:prSet phldrT="[Text]"/>
      <dgm:spPr/>
      <dgm:t>
        <a:bodyPr/>
        <a:lstStyle/>
        <a:p>
          <a:r>
            <a:rPr lang="en-US" dirty="0" smtClean="0">
              <a:latin typeface="Arial" pitchFamily="34" charset="0"/>
              <a:cs typeface="Arial" pitchFamily="34" charset="0"/>
            </a:rPr>
            <a:t>Exit</a:t>
          </a:r>
          <a:endParaRPr lang="en-US" dirty="0">
            <a:latin typeface="Arial" pitchFamily="34" charset="0"/>
            <a:cs typeface="Arial" pitchFamily="34" charset="0"/>
          </a:endParaRPr>
        </a:p>
      </dgm:t>
    </dgm:pt>
    <dgm:pt modelId="{B3C20DA1-3DFE-46D4-95BA-43EC3D82C388}" type="parTrans" cxnId="{F490F839-4ED1-4ABD-B8BE-D233000A484C}">
      <dgm:prSet/>
      <dgm:spPr/>
      <dgm:t>
        <a:bodyPr/>
        <a:lstStyle/>
        <a:p>
          <a:endParaRPr lang="en-US">
            <a:latin typeface="Arial" pitchFamily="34" charset="0"/>
            <a:cs typeface="Arial" pitchFamily="34" charset="0"/>
          </a:endParaRPr>
        </a:p>
      </dgm:t>
    </dgm:pt>
    <dgm:pt modelId="{781EEBE4-957E-4312-AFFB-D0D858223C5E}" type="sibTrans" cxnId="{F490F839-4ED1-4ABD-B8BE-D233000A484C}">
      <dgm:prSet/>
      <dgm:spPr/>
      <dgm:t>
        <a:bodyPr/>
        <a:lstStyle/>
        <a:p>
          <a:endParaRPr lang="en-US">
            <a:latin typeface="Arial" pitchFamily="34" charset="0"/>
            <a:cs typeface="Arial" pitchFamily="34" charset="0"/>
          </a:endParaRPr>
        </a:p>
      </dgm:t>
    </dgm:pt>
    <dgm:pt modelId="{4B452559-5909-4E15-8D39-6B2921C8C5C2}">
      <dgm:prSet/>
      <dgm:spPr/>
      <dgm:t>
        <a:bodyPr/>
        <a:lstStyle/>
        <a:p>
          <a:r>
            <a:rPr lang="en-US" dirty="0" smtClean="0">
              <a:latin typeface="Arial" pitchFamily="34" charset="0"/>
              <a:cs typeface="Arial" pitchFamily="34" charset="0"/>
            </a:rPr>
            <a:t>Investment</a:t>
          </a:r>
          <a:endParaRPr lang="en-US" dirty="0">
            <a:latin typeface="Arial" pitchFamily="34" charset="0"/>
            <a:cs typeface="Arial" pitchFamily="34" charset="0"/>
          </a:endParaRPr>
        </a:p>
      </dgm:t>
    </dgm:pt>
    <dgm:pt modelId="{68591518-E2CB-455C-8C04-11DC899D292C}" type="parTrans" cxnId="{FE7C5C51-9F32-48F6-A927-9965863C9E77}">
      <dgm:prSet/>
      <dgm:spPr/>
      <dgm:t>
        <a:bodyPr/>
        <a:lstStyle/>
        <a:p>
          <a:endParaRPr lang="en-US">
            <a:latin typeface="Arial" pitchFamily="34" charset="0"/>
            <a:cs typeface="Arial" pitchFamily="34" charset="0"/>
          </a:endParaRPr>
        </a:p>
      </dgm:t>
    </dgm:pt>
    <dgm:pt modelId="{09175118-F44B-4D83-9215-256BC2DE2F0E}" type="sibTrans" cxnId="{FE7C5C51-9F32-48F6-A927-9965863C9E77}">
      <dgm:prSet/>
      <dgm:spPr/>
      <dgm:t>
        <a:bodyPr/>
        <a:lstStyle/>
        <a:p>
          <a:endParaRPr lang="en-US">
            <a:latin typeface="Arial" pitchFamily="34" charset="0"/>
            <a:cs typeface="Arial" pitchFamily="34" charset="0"/>
          </a:endParaRPr>
        </a:p>
      </dgm:t>
    </dgm:pt>
    <dgm:pt modelId="{12F81E54-37CA-460D-A3E7-2584F258FD9E}" type="pres">
      <dgm:prSet presAssocID="{39C6933E-EEB8-4E88-B9B9-0686E16BF607}" presName="Name0" presStyleCnt="0">
        <dgm:presLayoutVars>
          <dgm:dir/>
          <dgm:animLvl val="lvl"/>
          <dgm:resizeHandles val="exact"/>
        </dgm:presLayoutVars>
      </dgm:prSet>
      <dgm:spPr/>
    </dgm:pt>
    <dgm:pt modelId="{4A18E6A9-CA31-45F0-A031-A90EB734203F}" type="pres">
      <dgm:prSet presAssocID="{49B531D6-EA41-4422-A804-185E18ED7F4A}" presName="parTxOnly" presStyleLbl="node1" presStyleIdx="0" presStyleCnt="4">
        <dgm:presLayoutVars>
          <dgm:chMax val="0"/>
          <dgm:chPref val="0"/>
          <dgm:bulletEnabled val="1"/>
        </dgm:presLayoutVars>
      </dgm:prSet>
      <dgm:spPr/>
      <dgm:t>
        <a:bodyPr/>
        <a:lstStyle/>
        <a:p>
          <a:endParaRPr lang="en-US"/>
        </a:p>
      </dgm:t>
    </dgm:pt>
    <dgm:pt modelId="{3C186C46-C0BB-494C-964B-32172D78DB72}" type="pres">
      <dgm:prSet presAssocID="{D2521F51-216A-4785-8A92-6879EF08F05B}" presName="parTxOnlySpace" presStyleCnt="0"/>
      <dgm:spPr/>
    </dgm:pt>
    <dgm:pt modelId="{45718797-88B3-47DC-BF3E-FBDC8425D1D7}" type="pres">
      <dgm:prSet presAssocID="{4B452559-5909-4E15-8D39-6B2921C8C5C2}" presName="parTxOnly" presStyleLbl="node1" presStyleIdx="1" presStyleCnt="4">
        <dgm:presLayoutVars>
          <dgm:chMax val="0"/>
          <dgm:chPref val="0"/>
          <dgm:bulletEnabled val="1"/>
        </dgm:presLayoutVars>
      </dgm:prSet>
      <dgm:spPr/>
      <dgm:t>
        <a:bodyPr/>
        <a:lstStyle/>
        <a:p>
          <a:endParaRPr lang="en-US"/>
        </a:p>
      </dgm:t>
    </dgm:pt>
    <dgm:pt modelId="{E21108E7-2D2E-4373-8C06-57E3423FE6D0}" type="pres">
      <dgm:prSet presAssocID="{09175118-F44B-4D83-9215-256BC2DE2F0E}" presName="parTxOnlySpace" presStyleCnt="0"/>
      <dgm:spPr/>
    </dgm:pt>
    <dgm:pt modelId="{F1DFE467-6E94-42CC-A5A5-15A467281F55}" type="pres">
      <dgm:prSet presAssocID="{AA4D27BF-546E-40B0-9BF9-7DEF5136B596}" presName="parTxOnly" presStyleLbl="node1" presStyleIdx="2" presStyleCnt="4">
        <dgm:presLayoutVars>
          <dgm:chMax val="0"/>
          <dgm:chPref val="0"/>
          <dgm:bulletEnabled val="1"/>
        </dgm:presLayoutVars>
      </dgm:prSet>
      <dgm:spPr/>
      <dgm:t>
        <a:bodyPr/>
        <a:lstStyle/>
        <a:p>
          <a:endParaRPr lang="en-US"/>
        </a:p>
      </dgm:t>
    </dgm:pt>
    <dgm:pt modelId="{4DE1C800-744C-4C86-ADF8-A37BDE118D52}" type="pres">
      <dgm:prSet presAssocID="{A2280973-44D6-41E4-A7D1-9DD93027AE8B}" presName="parTxOnlySpace" presStyleCnt="0"/>
      <dgm:spPr/>
    </dgm:pt>
    <dgm:pt modelId="{956CD70F-4804-4CD7-ACC4-037F198D82E4}" type="pres">
      <dgm:prSet presAssocID="{9940CACF-B911-41F8-BC89-ADB93B7C69CA}" presName="parTxOnly" presStyleLbl="node1" presStyleIdx="3" presStyleCnt="4">
        <dgm:presLayoutVars>
          <dgm:chMax val="0"/>
          <dgm:chPref val="0"/>
          <dgm:bulletEnabled val="1"/>
        </dgm:presLayoutVars>
      </dgm:prSet>
      <dgm:spPr/>
      <dgm:t>
        <a:bodyPr/>
        <a:lstStyle/>
        <a:p>
          <a:endParaRPr lang="en-US"/>
        </a:p>
      </dgm:t>
    </dgm:pt>
  </dgm:ptLst>
  <dgm:cxnLst>
    <dgm:cxn modelId="{FE7C5C51-9F32-48F6-A927-9965863C9E77}" srcId="{39C6933E-EEB8-4E88-B9B9-0686E16BF607}" destId="{4B452559-5909-4E15-8D39-6B2921C8C5C2}" srcOrd="1" destOrd="0" parTransId="{68591518-E2CB-455C-8C04-11DC899D292C}" sibTransId="{09175118-F44B-4D83-9215-256BC2DE2F0E}"/>
    <dgm:cxn modelId="{F5595B59-DE78-4D29-988D-A25DFE494B6C}" srcId="{39C6933E-EEB8-4E88-B9B9-0686E16BF607}" destId="{AA4D27BF-546E-40B0-9BF9-7DEF5136B596}" srcOrd="2" destOrd="0" parTransId="{5240DE5B-C64C-47DB-B4D4-71EC7077FFD3}" sibTransId="{A2280973-44D6-41E4-A7D1-9DD93027AE8B}"/>
    <dgm:cxn modelId="{1F6AFE96-D589-4393-AC61-494ECF49B2CA}" type="presOf" srcId="{39C6933E-EEB8-4E88-B9B9-0686E16BF607}" destId="{12F81E54-37CA-460D-A3E7-2584F258FD9E}" srcOrd="0" destOrd="0" presId="urn:microsoft.com/office/officeart/2005/8/layout/chevron1"/>
    <dgm:cxn modelId="{11FDAEBB-5648-4FF2-A85D-E23FB842F123}" type="presOf" srcId="{9940CACF-B911-41F8-BC89-ADB93B7C69CA}" destId="{956CD70F-4804-4CD7-ACC4-037F198D82E4}" srcOrd="0" destOrd="0" presId="urn:microsoft.com/office/officeart/2005/8/layout/chevron1"/>
    <dgm:cxn modelId="{57B4C7A0-D3DE-4183-9E5F-BD834A0C17B6}" type="presOf" srcId="{AA4D27BF-546E-40B0-9BF9-7DEF5136B596}" destId="{F1DFE467-6E94-42CC-A5A5-15A467281F55}" srcOrd="0" destOrd="0" presId="urn:microsoft.com/office/officeart/2005/8/layout/chevron1"/>
    <dgm:cxn modelId="{CE642D77-4C23-46E8-963C-E9C1F618EEC0}" srcId="{39C6933E-EEB8-4E88-B9B9-0686E16BF607}" destId="{49B531D6-EA41-4422-A804-185E18ED7F4A}" srcOrd="0" destOrd="0" parTransId="{08E7ACAD-3BE3-4397-86BA-CDC45BEAFBB2}" sibTransId="{D2521F51-216A-4785-8A92-6879EF08F05B}"/>
    <dgm:cxn modelId="{F490F839-4ED1-4ABD-B8BE-D233000A484C}" srcId="{39C6933E-EEB8-4E88-B9B9-0686E16BF607}" destId="{9940CACF-B911-41F8-BC89-ADB93B7C69CA}" srcOrd="3" destOrd="0" parTransId="{B3C20DA1-3DFE-46D4-95BA-43EC3D82C388}" sibTransId="{781EEBE4-957E-4312-AFFB-D0D858223C5E}"/>
    <dgm:cxn modelId="{D2B96BCB-54DB-4135-8327-2FA51D5951BB}" type="presOf" srcId="{49B531D6-EA41-4422-A804-185E18ED7F4A}" destId="{4A18E6A9-CA31-45F0-A031-A90EB734203F}" srcOrd="0" destOrd="0" presId="urn:microsoft.com/office/officeart/2005/8/layout/chevron1"/>
    <dgm:cxn modelId="{BC843A0D-A4F1-40FF-9F5F-74A1CE9097ED}" type="presOf" srcId="{4B452559-5909-4E15-8D39-6B2921C8C5C2}" destId="{45718797-88B3-47DC-BF3E-FBDC8425D1D7}" srcOrd="0" destOrd="0" presId="urn:microsoft.com/office/officeart/2005/8/layout/chevron1"/>
    <dgm:cxn modelId="{B41E6B3E-B40A-4469-AEA7-6AF730C681F9}" type="presParOf" srcId="{12F81E54-37CA-460D-A3E7-2584F258FD9E}" destId="{4A18E6A9-CA31-45F0-A031-A90EB734203F}" srcOrd="0" destOrd="0" presId="urn:microsoft.com/office/officeart/2005/8/layout/chevron1"/>
    <dgm:cxn modelId="{F6B3CE9A-48EA-40E7-BE35-16CBF9912726}" type="presParOf" srcId="{12F81E54-37CA-460D-A3E7-2584F258FD9E}" destId="{3C186C46-C0BB-494C-964B-32172D78DB72}" srcOrd="1" destOrd="0" presId="urn:microsoft.com/office/officeart/2005/8/layout/chevron1"/>
    <dgm:cxn modelId="{B362C257-5C76-41DC-A40A-C1BC624C826E}" type="presParOf" srcId="{12F81E54-37CA-460D-A3E7-2584F258FD9E}" destId="{45718797-88B3-47DC-BF3E-FBDC8425D1D7}" srcOrd="2" destOrd="0" presId="urn:microsoft.com/office/officeart/2005/8/layout/chevron1"/>
    <dgm:cxn modelId="{EAA4565B-469A-483B-849F-32ACBF5791DC}" type="presParOf" srcId="{12F81E54-37CA-460D-A3E7-2584F258FD9E}" destId="{E21108E7-2D2E-4373-8C06-57E3423FE6D0}" srcOrd="3" destOrd="0" presId="urn:microsoft.com/office/officeart/2005/8/layout/chevron1"/>
    <dgm:cxn modelId="{A2C863B4-29BB-4FA1-84F5-4EC0796E9DC7}" type="presParOf" srcId="{12F81E54-37CA-460D-A3E7-2584F258FD9E}" destId="{F1DFE467-6E94-42CC-A5A5-15A467281F55}" srcOrd="4" destOrd="0" presId="urn:microsoft.com/office/officeart/2005/8/layout/chevron1"/>
    <dgm:cxn modelId="{74E926C3-CCFF-46EA-87C9-610222949A20}" type="presParOf" srcId="{12F81E54-37CA-460D-A3E7-2584F258FD9E}" destId="{4DE1C800-744C-4C86-ADF8-A37BDE118D52}" srcOrd="5" destOrd="0" presId="urn:microsoft.com/office/officeart/2005/8/layout/chevron1"/>
    <dgm:cxn modelId="{B8BC677A-DDC6-4A47-AEE6-9778C5D9244D}" type="presParOf" srcId="{12F81E54-37CA-460D-A3E7-2584F258FD9E}" destId="{956CD70F-4804-4CD7-ACC4-037F198D82E4}"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18E6A9-CA31-45F0-A031-A90EB734203F}">
      <dsp:nvSpPr>
        <dsp:cNvPr id="0" name=""/>
        <dsp:cNvSpPr/>
      </dsp:nvSpPr>
      <dsp:spPr>
        <a:xfrm>
          <a:off x="3820" y="383344"/>
          <a:ext cx="2223735" cy="88949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lang="en-US" sz="1900" kern="1200" dirty="0" smtClean="0">
              <a:latin typeface="Arial" pitchFamily="34" charset="0"/>
              <a:cs typeface="Arial" pitchFamily="34" charset="0"/>
            </a:rPr>
            <a:t>Deal Sourcing</a:t>
          </a:r>
          <a:endParaRPr lang="en-US" sz="1900" kern="1200" dirty="0">
            <a:latin typeface="Arial" pitchFamily="34" charset="0"/>
            <a:cs typeface="Arial" pitchFamily="34" charset="0"/>
          </a:endParaRPr>
        </a:p>
      </dsp:txBody>
      <dsp:txXfrm>
        <a:off x="448567" y="383344"/>
        <a:ext cx="1334241" cy="889494"/>
      </dsp:txXfrm>
    </dsp:sp>
    <dsp:sp modelId="{45718797-88B3-47DC-BF3E-FBDC8425D1D7}">
      <dsp:nvSpPr>
        <dsp:cNvPr id="0" name=""/>
        <dsp:cNvSpPr/>
      </dsp:nvSpPr>
      <dsp:spPr>
        <a:xfrm>
          <a:off x="2005182" y="383344"/>
          <a:ext cx="2223735" cy="88949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lang="en-US" sz="1900" kern="1200" dirty="0" smtClean="0">
              <a:latin typeface="Arial" pitchFamily="34" charset="0"/>
              <a:cs typeface="Arial" pitchFamily="34" charset="0"/>
            </a:rPr>
            <a:t>Investment</a:t>
          </a:r>
          <a:endParaRPr lang="en-US" sz="1900" kern="1200" dirty="0">
            <a:latin typeface="Arial" pitchFamily="34" charset="0"/>
            <a:cs typeface="Arial" pitchFamily="34" charset="0"/>
          </a:endParaRPr>
        </a:p>
      </dsp:txBody>
      <dsp:txXfrm>
        <a:off x="2449929" y="383344"/>
        <a:ext cx="1334241" cy="889494"/>
      </dsp:txXfrm>
    </dsp:sp>
    <dsp:sp modelId="{F1DFE467-6E94-42CC-A5A5-15A467281F55}">
      <dsp:nvSpPr>
        <dsp:cNvPr id="0" name=""/>
        <dsp:cNvSpPr/>
      </dsp:nvSpPr>
      <dsp:spPr>
        <a:xfrm>
          <a:off x="4006544" y="383344"/>
          <a:ext cx="2223735" cy="88949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lang="en-US" sz="1900" kern="1200" dirty="0" smtClean="0">
              <a:latin typeface="Arial" pitchFamily="34" charset="0"/>
              <a:cs typeface="Arial" pitchFamily="34" charset="0"/>
            </a:rPr>
            <a:t>Value Add</a:t>
          </a:r>
          <a:endParaRPr lang="en-US" sz="1900" kern="1200" dirty="0">
            <a:latin typeface="Arial" pitchFamily="34" charset="0"/>
            <a:cs typeface="Arial" pitchFamily="34" charset="0"/>
          </a:endParaRPr>
        </a:p>
      </dsp:txBody>
      <dsp:txXfrm>
        <a:off x="4451291" y="383344"/>
        <a:ext cx="1334241" cy="889494"/>
      </dsp:txXfrm>
    </dsp:sp>
    <dsp:sp modelId="{956CD70F-4804-4CD7-ACC4-037F198D82E4}">
      <dsp:nvSpPr>
        <dsp:cNvPr id="0" name=""/>
        <dsp:cNvSpPr/>
      </dsp:nvSpPr>
      <dsp:spPr>
        <a:xfrm>
          <a:off x="6007906" y="383344"/>
          <a:ext cx="2223735" cy="88949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lang="en-US" sz="1900" kern="1200" dirty="0" smtClean="0">
              <a:latin typeface="Arial" pitchFamily="34" charset="0"/>
              <a:cs typeface="Arial" pitchFamily="34" charset="0"/>
            </a:rPr>
            <a:t>Exit</a:t>
          </a:r>
          <a:endParaRPr lang="en-US" sz="1900" kern="1200" dirty="0">
            <a:latin typeface="Arial" pitchFamily="34" charset="0"/>
            <a:cs typeface="Arial" pitchFamily="34" charset="0"/>
          </a:endParaRPr>
        </a:p>
      </dsp:txBody>
      <dsp:txXfrm>
        <a:off x="6452653" y="383344"/>
        <a:ext cx="1334241" cy="88949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07E9EE-4DED-4829-A43C-A815CAF1CA48}" type="datetimeFigureOut">
              <a:rPr lang="en-US" smtClean="0"/>
              <a:t>10/30/2013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3ED6FB-6BAD-4318-BABF-453C58C73822}" type="slidenum">
              <a:rPr lang="en-US" smtClean="0"/>
              <a:t>‹#›</a:t>
            </a:fld>
            <a:endParaRPr lang="en-US"/>
          </a:p>
        </p:txBody>
      </p:sp>
    </p:spTree>
    <p:extLst>
      <p:ext uri="{BB962C8B-B14F-4D97-AF65-F5344CB8AC3E}">
        <p14:creationId xmlns:p14="http://schemas.microsoft.com/office/powerpoint/2010/main" val="2923637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here comes the part I’m supposed to talk about, told you I would get there…eventually!</a:t>
            </a:r>
            <a:endParaRPr lang="en-US" dirty="0"/>
          </a:p>
        </p:txBody>
      </p:sp>
      <p:sp>
        <p:nvSpPr>
          <p:cNvPr id="4" name="Slide Number Placeholder 3"/>
          <p:cNvSpPr>
            <a:spLocks noGrp="1"/>
          </p:cNvSpPr>
          <p:nvPr>
            <p:ph type="sldNum" sz="quarter" idx="10"/>
          </p:nvPr>
        </p:nvSpPr>
        <p:spPr/>
        <p:txBody>
          <a:bodyPr/>
          <a:lstStyle/>
          <a:p>
            <a:pPr>
              <a:defRPr/>
            </a:pPr>
            <a:fld id="{D1FD153B-9FA2-4A23-A815-2753FC2E7B2C}" type="slidenum">
              <a:rPr lang="en-US" smtClean="0">
                <a:solidFill>
                  <a:prstClr val="black"/>
                </a:solidFill>
              </a:rPr>
              <a:pPr>
                <a:defRPr/>
              </a:pPr>
              <a:t>2</a:t>
            </a:fld>
            <a:endParaRPr lang="en-US">
              <a:solidFill>
                <a:prstClr val="black"/>
              </a:solidFill>
            </a:endParaRPr>
          </a:p>
        </p:txBody>
      </p:sp>
    </p:spTree>
    <p:extLst>
      <p:ext uri="{BB962C8B-B14F-4D97-AF65-F5344CB8AC3E}">
        <p14:creationId xmlns:p14="http://schemas.microsoft.com/office/powerpoint/2010/main" val="3606562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1FD153B-9FA2-4A23-A815-2753FC2E7B2C}" type="slidenum">
              <a:rPr lang="en-US" smtClean="0">
                <a:solidFill>
                  <a:prstClr val="black"/>
                </a:solidFill>
              </a:rPr>
              <a:pPr>
                <a:defRPr/>
              </a:pPr>
              <a:t>3</a:t>
            </a:fld>
            <a:endParaRPr lang="en-US">
              <a:solidFill>
                <a:prstClr val="black"/>
              </a:solidFill>
            </a:endParaRPr>
          </a:p>
        </p:txBody>
      </p:sp>
    </p:spTree>
    <p:extLst>
      <p:ext uri="{BB962C8B-B14F-4D97-AF65-F5344CB8AC3E}">
        <p14:creationId xmlns:p14="http://schemas.microsoft.com/office/powerpoint/2010/main" val="3973338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a:t>
            </a:r>
            <a:r>
              <a:rPr lang="en-US" baseline="0" dirty="0" smtClean="0"/>
              <a:t> should look for specific skill sets depending on where you are in your company’s growth</a:t>
            </a:r>
            <a:endParaRPr lang="en-US" dirty="0"/>
          </a:p>
        </p:txBody>
      </p:sp>
      <p:sp>
        <p:nvSpPr>
          <p:cNvPr id="4" name="Slide Number Placeholder 3"/>
          <p:cNvSpPr>
            <a:spLocks noGrp="1"/>
          </p:cNvSpPr>
          <p:nvPr>
            <p:ph type="sldNum" sz="quarter" idx="10"/>
          </p:nvPr>
        </p:nvSpPr>
        <p:spPr/>
        <p:txBody>
          <a:bodyPr/>
          <a:lstStyle/>
          <a:p>
            <a:pPr>
              <a:defRPr/>
            </a:pPr>
            <a:fld id="{D1FD153B-9FA2-4A23-A815-2753FC2E7B2C}" type="slidenum">
              <a:rPr lang="en-US" smtClean="0">
                <a:solidFill>
                  <a:prstClr val="black"/>
                </a:solidFill>
              </a:rPr>
              <a:pPr>
                <a:defRPr/>
              </a:pPr>
              <a:t>4</a:t>
            </a:fld>
            <a:endParaRPr lang="en-US">
              <a:solidFill>
                <a:prstClr val="black"/>
              </a:solidFill>
            </a:endParaRPr>
          </a:p>
        </p:txBody>
      </p:sp>
    </p:spTree>
    <p:extLst>
      <p:ext uri="{BB962C8B-B14F-4D97-AF65-F5344CB8AC3E}">
        <p14:creationId xmlns:p14="http://schemas.microsoft.com/office/powerpoint/2010/main" val="1517485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You’ve decided! You want to build</a:t>
            </a:r>
            <a:r>
              <a:rPr lang="en-US" baseline="0" dirty="0" smtClean="0"/>
              <a:t> a market leader. Time to build the team and kick it into high gear! Now you need to start thinking about all this with your small team or decide to hire the people that will help you tackle these issues (later is obviously the way to go)</a:t>
            </a:r>
            <a:endParaRPr lang="en-US" dirty="0"/>
          </a:p>
        </p:txBody>
      </p:sp>
      <p:sp>
        <p:nvSpPr>
          <p:cNvPr id="4" name="Slide Number Placeholder 3"/>
          <p:cNvSpPr>
            <a:spLocks noGrp="1"/>
          </p:cNvSpPr>
          <p:nvPr>
            <p:ph type="sldNum" sz="quarter" idx="10"/>
          </p:nvPr>
        </p:nvSpPr>
        <p:spPr/>
        <p:txBody>
          <a:bodyPr/>
          <a:lstStyle/>
          <a:p>
            <a:pPr>
              <a:defRPr/>
            </a:pPr>
            <a:fld id="{D1FD153B-9FA2-4A23-A815-2753FC2E7B2C}" type="slidenum">
              <a:rPr lang="en-US" smtClean="0">
                <a:solidFill>
                  <a:prstClr val="black"/>
                </a:solidFill>
              </a:rPr>
              <a:pPr>
                <a:defRPr/>
              </a:pPr>
              <a:t>5</a:t>
            </a:fld>
            <a:endParaRPr lang="en-US">
              <a:solidFill>
                <a:prstClr val="black"/>
              </a:solidFill>
            </a:endParaRPr>
          </a:p>
        </p:txBody>
      </p:sp>
    </p:spTree>
    <p:extLst>
      <p:ext uri="{BB962C8B-B14F-4D97-AF65-F5344CB8AC3E}">
        <p14:creationId xmlns:p14="http://schemas.microsoft.com/office/powerpoint/2010/main" val="16771441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0"/>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89626" indent="0" algn="ctr">
              <a:buNone/>
              <a:defRPr>
                <a:solidFill>
                  <a:schemeClr val="tx1">
                    <a:tint val="75000"/>
                  </a:schemeClr>
                </a:solidFill>
              </a:defRPr>
            </a:lvl2pPr>
            <a:lvl3pPr marL="779252" indent="0" algn="ctr">
              <a:buNone/>
              <a:defRPr>
                <a:solidFill>
                  <a:schemeClr val="tx1">
                    <a:tint val="75000"/>
                  </a:schemeClr>
                </a:solidFill>
              </a:defRPr>
            </a:lvl3pPr>
            <a:lvl4pPr marL="1168878" indent="0" algn="ctr">
              <a:buNone/>
              <a:defRPr>
                <a:solidFill>
                  <a:schemeClr val="tx1">
                    <a:tint val="75000"/>
                  </a:schemeClr>
                </a:solidFill>
              </a:defRPr>
            </a:lvl4pPr>
            <a:lvl5pPr marL="1558503" indent="0" algn="ctr">
              <a:buNone/>
              <a:defRPr>
                <a:solidFill>
                  <a:schemeClr val="tx1">
                    <a:tint val="75000"/>
                  </a:schemeClr>
                </a:solidFill>
              </a:defRPr>
            </a:lvl5pPr>
            <a:lvl6pPr marL="1948129" indent="0" algn="ctr">
              <a:buNone/>
              <a:defRPr>
                <a:solidFill>
                  <a:schemeClr val="tx1">
                    <a:tint val="75000"/>
                  </a:schemeClr>
                </a:solidFill>
              </a:defRPr>
            </a:lvl6pPr>
            <a:lvl7pPr marL="2337755" indent="0" algn="ctr">
              <a:buNone/>
              <a:defRPr>
                <a:solidFill>
                  <a:schemeClr val="tx1">
                    <a:tint val="75000"/>
                  </a:schemeClr>
                </a:solidFill>
              </a:defRPr>
            </a:lvl7pPr>
            <a:lvl8pPr marL="2727381" indent="0" algn="ctr">
              <a:buNone/>
              <a:defRPr>
                <a:solidFill>
                  <a:schemeClr val="tx1">
                    <a:tint val="75000"/>
                  </a:schemeClr>
                </a:solidFill>
              </a:defRPr>
            </a:lvl8pPr>
            <a:lvl9pPr marL="3117007"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8"/>
            <a:ext cx="2133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fld id="{B5FF2046-CCB1-414E-B49E-7E56591B6002}" type="datetimeFigureOut">
              <a:rPr lang="en-US">
                <a:solidFill>
                  <a:prstClr val="black"/>
                </a:solidFill>
              </a:rPr>
              <a:pPr fontAlgn="base">
                <a:spcBef>
                  <a:spcPct val="0"/>
                </a:spcBef>
                <a:spcAft>
                  <a:spcPct val="0"/>
                </a:spcAft>
                <a:defRPr/>
              </a:pPr>
              <a:t>10/30/2013</a:t>
            </a:fld>
            <a:endParaRPr lang="en-US">
              <a:solidFill>
                <a:prstClr val="black"/>
              </a:solidFill>
            </a:endParaRPr>
          </a:p>
        </p:txBody>
      </p:sp>
      <p:sp>
        <p:nvSpPr>
          <p:cNvPr id="5" name="Footer Placeholder 4"/>
          <p:cNvSpPr>
            <a:spLocks noGrp="1"/>
          </p:cNvSpPr>
          <p:nvPr>
            <p:ph type="ftr" sz="quarter" idx="11"/>
          </p:nvPr>
        </p:nvSpPr>
        <p:spPr>
          <a:xfrm>
            <a:off x="3124200" y="6356358"/>
            <a:ext cx="2895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endParaRPr lang="en-US">
              <a:solidFill>
                <a:prstClr val="black"/>
              </a:solidFill>
            </a:endParaRPr>
          </a:p>
        </p:txBody>
      </p:sp>
      <p:sp>
        <p:nvSpPr>
          <p:cNvPr id="6" name="Slide Number Placeholder 5"/>
          <p:cNvSpPr>
            <a:spLocks noGrp="1"/>
          </p:cNvSpPr>
          <p:nvPr>
            <p:ph type="sldNum" sz="quarter" idx="12"/>
          </p:nvPr>
        </p:nvSpPr>
        <p:spPr>
          <a:xfrm>
            <a:off x="6553200" y="6356358"/>
            <a:ext cx="2133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fld id="{DEC81990-DFD0-4A89-9C1C-FC99969C5E45}" type="slidenum">
              <a:rPr lang="en-US">
                <a:solidFill>
                  <a:prstClr val="black"/>
                </a:solidFill>
              </a:rPr>
              <a:pPr fontAlgn="base">
                <a:spcBef>
                  <a:spcPct val="0"/>
                </a:spcBef>
                <a:spcAft>
                  <a:spcPct val="0"/>
                </a:spcAft>
                <a:defRPr/>
              </a:pPr>
              <a:t>‹#›</a:t>
            </a:fld>
            <a:endParaRPr lang="en-US">
              <a:solidFill>
                <a:prstClr val="black"/>
              </a:solidFill>
            </a:endParaRPr>
          </a:p>
        </p:txBody>
      </p:sp>
    </p:spTree>
    <p:extLst>
      <p:ext uri="{BB962C8B-B14F-4D97-AF65-F5344CB8AC3E}">
        <p14:creationId xmlns:p14="http://schemas.microsoft.com/office/powerpoint/2010/main" val="3839311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1340" y="260351"/>
            <a:ext cx="8241323" cy="865188"/>
          </a:xfrm>
          <a:solidFill>
            <a:srgbClr val="000066"/>
          </a:solidFill>
        </p:spPr>
        <p:txBody>
          <a:bodyPr>
            <a:normAutofit/>
          </a:bodyPr>
          <a:lstStyle>
            <a:lvl1pPr>
              <a:defRPr sz="3100" b="1">
                <a:solidFill>
                  <a:schemeClr val="bg1"/>
                </a:solidFill>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1338" y="1268763"/>
            <a:ext cx="8235462" cy="4897089"/>
          </a:xfrm>
        </p:spPr>
        <p:txBody>
          <a:bodyPr>
            <a:normAutofit/>
          </a:bodyPr>
          <a:lstStyle>
            <a:lvl1pPr>
              <a:defRPr sz="2400">
                <a:latin typeface="Arial" pitchFamily="34" charset="0"/>
                <a:cs typeface="Arial" pitchFamily="34" charset="0"/>
              </a:defRPr>
            </a:lvl1pPr>
            <a:lvl2pPr>
              <a:defRPr sz="2000">
                <a:latin typeface="Arial" pitchFamily="34" charset="0"/>
                <a:cs typeface="Arial" pitchFamily="34" charset="0"/>
              </a:defRPr>
            </a:lvl2pPr>
            <a:lvl3pPr>
              <a:defRPr sz="1700">
                <a:latin typeface="Arial" pitchFamily="34" charset="0"/>
                <a:cs typeface="Arial" pitchFamily="34" charset="0"/>
              </a:defRPr>
            </a:lvl3pPr>
            <a:lvl4pPr>
              <a:defRPr sz="1500">
                <a:latin typeface="Arial" pitchFamily="34" charset="0"/>
                <a:cs typeface="Arial" pitchFamily="34" charset="0"/>
              </a:defRPr>
            </a:lvl4pPr>
            <a:lvl5pPr>
              <a:defRPr sz="150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75755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34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700">
                <a:solidFill>
                  <a:schemeClr val="tx1">
                    <a:tint val="75000"/>
                  </a:schemeClr>
                </a:solidFill>
              </a:defRPr>
            </a:lvl1pPr>
            <a:lvl2pPr marL="389626" indent="0">
              <a:buNone/>
              <a:defRPr sz="1500">
                <a:solidFill>
                  <a:schemeClr val="tx1">
                    <a:tint val="75000"/>
                  </a:schemeClr>
                </a:solidFill>
              </a:defRPr>
            </a:lvl2pPr>
            <a:lvl3pPr marL="779252" indent="0">
              <a:buNone/>
              <a:defRPr sz="1400">
                <a:solidFill>
                  <a:schemeClr val="tx1">
                    <a:tint val="75000"/>
                  </a:schemeClr>
                </a:solidFill>
              </a:defRPr>
            </a:lvl3pPr>
            <a:lvl4pPr marL="1168878" indent="0">
              <a:buNone/>
              <a:defRPr sz="1200">
                <a:solidFill>
                  <a:schemeClr val="tx1">
                    <a:tint val="75000"/>
                  </a:schemeClr>
                </a:solidFill>
              </a:defRPr>
            </a:lvl4pPr>
            <a:lvl5pPr marL="1558503" indent="0">
              <a:buNone/>
              <a:defRPr sz="1200">
                <a:solidFill>
                  <a:schemeClr val="tx1">
                    <a:tint val="75000"/>
                  </a:schemeClr>
                </a:solidFill>
              </a:defRPr>
            </a:lvl5pPr>
            <a:lvl6pPr marL="1948129" indent="0">
              <a:buNone/>
              <a:defRPr sz="1200">
                <a:solidFill>
                  <a:schemeClr val="tx1">
                    <a:tint val="75000"/>
                  </a:schemeClr>
                </a:solidFill>
              </a:defRPr>
            </a:lvl6pPr>
            <a:lvl7pPr marL="2337755" indent="0">
              <a:buNone/>
              <a:defRPr sz="1200">
                <a:solidFill>
                  <a:schemeClr val="tx1">
                    <a:tint val="75000"/>
                  </a:schemeClr>
                </a:solidFill>
              </a:defRPr>
            </a:lvl7pPr>
            <a:lvl8pPr marL="2727381" indent="0">
              <a:buNone/>
              <a:defRPr sz="1200">
                <a:solidFill>
                  <a:schemeClr val="tx1">
                    <a:tint val="75000"/>
                  </a:schemeClr>
                </a:solidFill>
              </a:defRPr>
            </a:lvl8pPr>
            <a:lvl9pPr marL="3117007"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fld id="{77565C6A-05AD-41F2-AACA-31D8D15E1B4C}" type="datetimeFigureOut">
              <a:rPr lang="en-US">
                <a:solidFill>
                  <a:prstClr val="black"/>
                </a:solidFill>
              </a:rPr>
              <a:pPr fontAlgn="base">
                <a:spcBef>
                  <a:spcPct val="0"/>
                </a:spcBef>
                <a:spcAft>
                  <a:spcPct val="0"/>
                </a:spcAft>
                <a:defRPr/>
              </a:pPr>
              <a:t>10/30/2013</a:t>
            </a:fld>
            <a:endParaRPr lang="en-US">
              <a:solidFill>
                <a:prstClr val="black"/>
              </a:solidFill>
            </a:endParaRPr>
          </a:p>
        </p:txBody>
      </p:sp>
      <p:sp>
        <p:nvSpPr>
          <p:cNvPr id="5" name="Footer Placeholder 4"/>
          <p:cNvSpPr>
            <a:spLocks noGrp="1"/>
          </p:cNvSpPr>
          <p:nvPr>
            <p:ph type="ftr" sz="quarter" idx="11"/>
          </p:nvPr>
        </p:nvSpPr>
        <p:spPr>
          <a:xfrm>
            <a:off x="3124200" y="6356358"/>
            <a:ext cx="2895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endParaRPr lang="en-US">
              <a:solidFill>
                <a:prstClr val="black"/>
              </a:solidFill>
            </a:endParaRPr>
          </a:p>
        </p:txBody>
      </p:sp>
      <p:sp>
        <p:nvSpPr>
          <p:cNvPr id="6" name="Slide Number Placeholder 5"/>
          <p:cNvSpPr>
            <a:spLocks noGrp="1"/>
          </p:cNvSpPr>
          <p:nvPr>
            <p:ph type="sldNum" sz="quarter" idx="12"/>
          </p:nvPr>
        </p:nvSpPr>
        <p:spPr>
          <a:xfrm>
            <a:off x="6553200" y="6356358"/>
            <a:ext cx="2133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fld id="{B658134A-0982-4275-9D06-E5E84D0B469A}" type="slidenum">
              <a:rPr lang="en-US">
                <a:solidFill>
                  <a:prstClr val="black"/>
                </a:solidFill>
              </a:rPr>
              <a:pPr fontAlgn="base">
                <a:spcBef>
                  <a:spcPct val="0"/>
                </a:spcBef>
                <a:spcAft>
                  <a:spcPct val="0"/>
                </a:spcAft>
                <a:defRPr/>
              </a:pPr>
              <a:t>‹#›</a:t>
            </a:fld>
            <a:endParaRPr lang="en-US">
              <a:solidFill>
                <a:prstClr val="black"/>
              </a:solidFill>
            </a:endParaRPr>
          </a:p>
        </p:txBody>
      </p:sp>
    </p:spTree>
    <p:extLst>
      <p:ext uri="{BB962C8B-B14F-4D97-AF65-F5344CB8AC3E}">
        <p14:creationId xmlns:p14="http://schemas.microsoft.com/office/powerpoint/2010/main" val="11028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4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4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8"/>
            <a:ext cx="2133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fld id="{DF34B091-F79C-4C56-A2EE-8C09A2D1865F}" type="datetimeFigureOut">
              <a:rPr lang="en-US">
                <a:solidFill>
                  <a:prstClr val="black"/>
                </a:solidFill>
              </a:rPr>
              <a:pPr fontAlgn="base">
                <a:spcBef>
                  <a:spcPct val="0"/>
                </a:spcBef>
                <a:spcAft>
                  <a:spcPct val="0"/>
                </a:spcAft>
                <a:defRPr/>
              </a:pPr>
              <a:t>10/30/2013</a:t>
            </a:fld>
            <a:endParaRPr lang="en-US">
              <a:solidFill>
                <a:prstClr val="black"/>
              </a:solidFill>
            </a:endParaRPr>
          </a:p>
        </p:txBody>
      </p:sp>
      <p:sp>
        <p:nvSpPr>
          <p:cNvPr id="6" name="Footer Placeholder 5"/>
          <p:cNvSpPr>
            <a:spLocks noGrp="1"/>
          </p:cNvSpPr>
          <p:nvPr>
            <p:ph type="ftr" sz="quarter" idx="11"/>
          </p:nvPr>
        </p:nvSpPr>
        <p:spPr>
          <a:xfrm>
            <a:off x="3124200" y="6356358"/>
            <a:ext cx="2895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endParaRPr lang="en-US">
              <a:solidFill>
                <a:prstClr val="black"/>
              </a:solidFill>
            </a:endParaRPr>
          </a:p>
        </p:txBody>
      </p:sp>
      <p:sp>
        <p:nvSpPr>
          <p:cNvPr id="7" name="Slide Number Placeholder 6"/>
          <p:cNvSpPr>
            <a:spLocks noGrp="1"/>
          </p:cNvSpPr>
          <p:nvPr>
            <p:ph type="sldNum" sz="quarter" idx="12"/>
          </p:nvPr>
        </p:nvSpPr>
        <p:spPr>
          <a:xfrm>
            <a:off x="6553200" y="6356358"/>
            <a:ext cx="2133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fld id="{77DD0DC1-3574-40A5-928F-D5AB6584E9E7}" type="slidenum">
              <a:rPr lang="en-US">
                <a:solidFill>
                  <a:prstClr val="black"/>
                </a:solidFill>
              </a:rPr>
              <a:pPr fontAlgn="base">
                <a:spcBef>
                  <a:spcPct val="0"/>
                </a:spcBef>
                <a:spcAft>
                  <a:spcPct val="0"/>
                </a:spcAft>
                <a:defRPr/>
              </a:pPr>
              <a:t>‹#›</a:t>
            </a:fld>
            <a:endParaRPr lang="en-US">
              <a:solidFill>
                <a:prstClr val="black"/>
              </a:solidFill>
            </a:endParaRPr>
          </a:p>
        </p:txBody>
      </p:sp>
    </p:spTree>
    <p:extLst>
      <p:ext uri="{BB962C8B-B14F-4D97-AF65-F5344CB8AC3E}">
        <p14:creationId xmlns:p14="http://schemas.microsoft.com/office/powerpoint/2010/main" val="1390190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000" b="1"/>
            </a:lvl1pPr>
            <a:lvl2pPr marL="389626" indent="0">
              <a:buNone/>
              <a:defRPr sz="1700" b="1"/>
            </a:lvl2pPr>
            <a:lvl3pPr marL="779252" indent="0">
              <a:buNone/>
              <a:defRPr sz="1500" b="1"/>
            </a:lvl3pPr>
            <a:lvl4pPr marL="1168878" indent="0">
              <a:buNone/>
              <a:defRPr sz="1400" b="1"/>
            </a:lvl4pPr>
            <a:lvl5pPr marL="1558503" indent="0">
              <a:buNone/>
              <a:defRPr sz="1400" b="1"/>
            </a:lvl5pPr>
            <a:lvl6pPr marL="1948129" indent="0">
              <a:buNone/>
              <a:defRPr sz="1400" b="1"/>
            </a:lvl6pPr>
            <a:lvl7pPr marL="2337755" indent="0">
              <a:buNone/>
              <a:defRPr sz="1400" b="1"/>
            </a:lvl7pPr>
            <a:lvl8pPr marL="2727381" indent="0">
              <a:buNone/>
              <a:defRPr sz="1400" b="1"/>
            </a:lvl8pPr>
            <a:lvl9pPr marL="3117007" indent="0">
              <a:buNone/>
              <a:defRPr sz="14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000"/>
            </a:lvl1pPr>
            <a:lvl2pPr>
              <a:defRPr sz="17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7"/>
            <a:ext cx="4041775" cy="639763"/>
          </a:xfrm>
        </p:spPr>
        <p:txBody>
          <a:bodyPr anchor="b"/>
          <a:lstStyle>
            <a:lvl1pPr marL="0" indent="0">
              <a:buNone/>
              <a:defRPr sz="2000" b="1"/>
            </a:lvl1pPr>
            <a:lvl2pPr marL="389626" indent="0">
              <a:buNone/>
              <a:defRPr sz="1700" b="1"/>
            </a:lvl2pPr>
            <a:lvl3pPr marL="779252" indent="0">
              <a:buNone/>
              <a:defRPr sz="1500" b="1"/>
            </a:lvl3pPr>
            <a:lvl4pPr marL="1168878" indent="0">
              <a:buNone/>
              <a:defRPr sz="1400" b="1"/>
            </a:lvl4pPr>
            <a:lvl5pPr marL="1558503" indent="0">
              <a:buNone/>
              <a:defRPr sz="1400" b="1"/>
            </a:lvl5pPr>
            <a:lvl6pPr marL="1948129" indent="0">
              <a:buNone/>
              <a:defRPr sz="1400" b="1"/>
            </a:lvl6pPr>
            <a:lvl7pPr marL="2337755" indent="0">
              <a:buNone/>
              <a:defRPr sz="1400" b="1"/>
            </a:lvl7pPr>
            <a:lvl8pPr marL="2727381" indent="0">
              <a:buNone/>
              <a:defRPr sz="1400" b="1"/>
            </a:lvl8pPr>
            <a:lvl9pPr marL="3117007" indent="0">
              <a:buNone/>
              <a:defRPr sz="14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000"/>
            </a:lvl1pPr>
            <a:lvl2pPr>
              <a:defRPr sz="17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8"/>
            <a:ext cx="2133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fld id="{2338E319-A7BF-4AD4-AE4C-EC6949305BF9}" type="datetimeFigureOut">
              <a:rPr lang="en-US">
                <a:solidFill>
                  <a:prstClr val="black"/>
                </a:solidFill>
              </a:rPr>
              <a:pPr fontAlgn="base">
                <a:spcBef>
                  <a:spcPct val="0"/>
                </a:spcBef>
                <a:spcAft>
                  <a:spcPct val="0"/>
                </a:spcAft>
                <a:defRPr/>
              </a:pPr>
              <a:t>10/30/2013</a:t>
            </a:fld>
            <a:endParaRPr lang="en-US">
              <a:solidFill>
                <a:prstClr val="black"/>
              </a:solidFill>
            </a:endParaRPr>
          </a:p>
        </p:txBody>
      </p:sp>
      <p:sp>
        <p:nvSpPr>
          <p:cNvPr id="8" name="Footer Placeholder 7"/>
          <p:cNvSpPr>
            <a:spLocks noGrp="1"/>
          </p:cNvSpPr>
          <p:nvPr>
            <p:ph type="ftr" sz="quarter" idx="11"/>
          </p:nvPr>
        </p:nvSpPr>
        <p:spPr>
          <a:xfrm>
            <a:off x="3124200" y="6356358"/>
            <a:ext cx="2895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endParaRPr lang="en-US">
              <a:solidFill>
                <a:prstClr val="black"/>
              </a:solidFill>
            </a:endParaRPr>
          </a:p>
        </p:txBody>
      </p:sp>
      <p:sp>
        <p:nvSpPr>
          <p:cNvPr id="9" name="Slide Number Placeholder 8"/>
          <p:cNvSpPr>
            <a:spLocks noGrp="1"/>
          </p:cNvSpPr>
          <p:nvPr>
            <p:ph type="sldNum" sz="quarter" idx="12"/>
          </p:nvPr>
        </p:nvSpPr>
        <p:spPr>
          <a:xfrm>
            <a:off x="6553200" y="6356358"/>
            <a:ext cx="2133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fld id="{71BB0684-C173-45E8-B907-E6733CB5DADF}" type="slidenum">
              <a:rPr lang="en-US">
                <a:solidFill>
                  <a:prstClr val="black"/>
                </a:solidFill>
              </a:rPr>
              <a:pPr fontAlgn="base">
                <a:spcBef>
                  <a:spcPct val="0"/>
                </a:spcBef>
                <a:spcAft>
                  <a:spcPct val="0"/>
                </a:spcAft>
                <a:defRPr/>
              </a:pPr>
              <a:t>‹#›</a:t>
            </a:fld>
            <a:endParaRPr lang="en-US">
              <a:solidFill>
                <a:prstClr val="black"/>
              </a:solidFill>
            </a:endParaRPr>
          </a:p>
        </p:txBody>
      </p:sp>
    </p:spTree>
    <p:extLst>
      <p:ext uri="{BB962C8B-B14F-4D97-AF65-F5344CB8AC3E}">
        <p14:creationId xmlns:p14="http://schemas.microsoft.com/office/powerpoint/2010/main" val="3373352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8"/>
            <a:ext cx="2133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fld id="{4E32047B-C51E-442D-B207-6B6BB28349D8}" type="datetimeFigureOut">
              <a:rPr lang="en-US">
                <a:solidFill>
                  <a:prstClr val="black"/>
                </a:solidFill>
              </a:rPr>
              <a:pPr fontAlgn="base">
                <a:spcBef>
                  <a:spcPct val="0"/>
                </a:spcBef>
                <a:spcAft>
                  <a:spcPct val="0"/>
                </a:spcAft>
                <a:defRPr/>
              </a:pPr>
              <a:t>10/30/2013</a:t>
            </a:fld>
            <a:endParaRPr lang="en-US">
              <a:solidFill>
                <a:prstClr val="black"/>
              </a:solidFill>
            </a:endParaRPr>
          </a:p>
        </p:txBody>
      </p:sp>
      <p:sp>
        <p:nvSpPr>
          <p:cNvPr id="4" name="Footer Placeholder 3"/>
          <p:cNvSpPr>
            <a:spLocks noGrp="1"/>
          </p:cNvSpPr>
          <p:nvPr>
            <p:ph type="ftr" sz="quarter" idx="11"/>
          </p:nvPr>
        </p:nvSpPr>
        <p:spPr>
          <a:xfrm>
            <a:off x="3124200" y="6356358"/>
            <a:ext cx="2895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endParaRPr lang="en-US">
              <a:solidFill>
                <a:prstClr val="black"/>
              </a:solidFill>
            </a:endParaRPr>
          </a:p>
        </p:txBody>
      </p:sp>
      <p:sp>
        <p:nvSpPr>
          <p:cNvPr id="5" name="Slide Number Placeholder 4"/>
          <p:cNvSpPr>
            <a:spLocks noGrp="1"/>
          </p:cNvSpPr>
          <p:nvPr>
            <p:ph type="sldNum" sz="quarter" idx="12"/>
          </p:nvPr>
        </p:nvSpPr>
        <p:spPr>
          <a:xfrm>
            <a:off x="6553200" y="6356358"/>
            <a:ext cx="2133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fld id="{62307C8E-F303-4425-A070-16318AAE54E6}" type="slidenum">
              <a:rPr lang="en-US">
                <a:solidFill>
                  <a:prstClr val="black"/>
                </a:solidFill>
              </a:rPr>
              <a:pPr fontAlgn="base">
                <a:spcBef>
                  <a:spcPct val="0"/>
                </a:spcBef>
                <a:spcAft>
                  <a:spcPct val="0"/>
                </a:spcAft>
                <a:defRPr/>
              </a:pPr>
              <a:t>‹#›</a:t>
            </a:fld>
            <a:endParaRPr lang="en-US">
              <a:solidFill>
                <a:prstClr val="black"/>
              </a:solidFill>
            </a:endParaRPr>
          </a:p>
        </p:txBody>
      </p:sp>
    </p:spTree>
    <p:extLst>
      <p:ext uri="{BB962C8B-B14F-4D97-AF65-F5344CB8AC3E}">
        <p14:creationId xmlns:p14="http://schemas.microsoft.com/office/powerpoint/2010/main" val="1977394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fld id="{63A6D8F0-A4B0-4F69-8CB2-A2427DBF6078}" type="datetimeFigureOut">
              <a:rPr lang="en-US">
                <a:solidFill>
                  <a:prstClr val="black"/>
                </a:solidFill>
              </a:rPr>
              <a:pPr fontAlgn="base">
                <a:spcBef>
                  <a:spcPct val="0"/>
                </a:spcBef>
                <a:spcAft>
                  <a:spcPct val="0"/>
                </a:spcAft>
                <a:defRPr/>
              </a:pPr>
              <a:t>10/30/2013</a:t>
            </a:fld>
            <a:endParaRPr lang="en-US">
              <a:solidFill>
                <a:prstClr val="black"/>
              </a:solidFill>
            </a:endParaRPr>
          </a:p>
        </p:txBody>
      </p:sp>
      <p:sp>
        <p:nvSpPr>
          <p:cNvPr id="3" name="Footer Placeholder 2"/>
          <p:cNvSpPr>
            <a:spLocks noGrp="1"/>
          </p:cNvSpPr>
          <p:nvPr>
            <p:ph type="ftr" sz="quarter" idx="11"/>
          </p:nvPr>
        </p:nvSpPr>
        <p:spPr>
          <a:xfrm>
            <a:off x="3124200" y="6356358"/>
            <a:ext cx="2895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endParaRPr lang="en-US">
              <a:solidFill>
                <a:prstClr val="black"/>
              </a:solidFill>
            </a:endParaRPr>
          </a:p>
        </p:txBody>
      </p:sp>
      <p:sp>
        <p:nvSpPr>
          <p:cNvPr id="4" name="Slide Number Placeholder 3"/>
          <p:cNvSpPr>
            <a:spLocks noGrp="1"/>
          </p:cNvSpPr>
          <p:nvPr>
            <p:ph type="sldNum" sz="quarter" idx="12"/>
          </p:nvPr>
        </p:nvSpPr>
        <p:spPr>
          <a:xfrm>
            <a:off x="6553200" y="6356358"/>
            <a:ext cx="2133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fld id="{D029134E-EBFE-491C-90DE-EF61AD1E7AA4}" type="slidenum">
              <a:rPr lang="en-US">
                <a:solidFill>
                  <a:prstClr val="black"/>
                </a:solidFill>
              </a:rPr>
              <a:pPr fontAlgn="base">
                <a:spcBef>
                  <a:spcPct val="0"/>
                </a:spcBef>
                <a:spcAft>
                  <a:spcPct val="0"/>
                </a:spcAft>
                <a:defRPr/>
              </a:pPr>
              <a:t>‹#›</a:t>
            </a:fld>
            <a:endParaRPr lang="en-US">
              <a:solidFill>
                <a:prstClr val="black"/>
              </a:solidFill>
            </a:endParaRPr>
          </a:p>
        </p:txBody>
      </p:sp>
    </p:spTree>
    <p:extLst>
      <p:ext uri="{BB962C8B-B14F-4D97-AF65-F5344CB8AC3E}">
        <p14:creationId xmlns:p14="http://schemas.microsoft.com/office/powerpoint/2010/main" val="2295519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73057"/>
            <a:ext cx="3008313" cy="1162051"/>
          </a:xfrm>
        </p:spPr>
        <p:txBody>
          <a:bodyPr anchor="b"/>
          <a:lstStyle>
            <a:lvl1pPr algn="l">
              <a:defRPr sz="1700" b="1"/>
            </a:lvl1pPr>
          </a:lstStyle>
          <a:p>
            <a:r>
              <a:rPr lang="en-US" smtClean="0"/>
              <a:t>Click to edit Master title style</a:t>
            </a:r>
            <a:endParaRPr lang="en-US"/>
          </a:p>
        </p:txBody>
      </p:sp>
      <p:sp>
        <p:nvSpPr>
          <p:cNvPr id="3" name="Content Placeholder 2"/>
          <p:cNvSpPr>
            <a:spLocks noGrp="1"/>
          </p:cNvSpPr>
          <p:nvPr>
            <p:ph idx="1"/>
          </p:nvPr>
        </p:nvSpPr>
        <p:spPr>
          <a:xfrm>
            <a:off x="3575051" y="273061"/>
            <a:ext cx="5111750" cy="5853113"/>
          </a:xfrm>
        </p:spPr>
        <p:txBody>
          <a:bodyPr/>
          <a:lstStyle>
            <a:lvl1pPr>
              <a:defRPr sz="27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435103"/>
            <a:ext cx="3008313" cy="4691063"/>
          </a:xfrm>
        </p:spPr>
        <p:txBody>
          <a:bodyPr/>
          <a:lstStyle>
            <a:lvl1pPr marL="0" indent="0">
              <a:buNone/>
              <a:defRPr sz="1200"/>
            </a:lvl1pPr>
            <a:lvl2pPr marL="389626" indent="0">
              <a:buNone/>
              <a:defRPr sz="1000"/>
            </a:lvl2pPr>
            <a:lvl3pPr marL="779252" indent="0">
              <a:buNone/>
              <a:defRPr sz="900"/>
            </a:lvl3pPr>
            <a:lvl4pPr marL="1168878" indent="0">
              <a:buNone/>
              <a:defRPr sz="800"/>
            </a:lvl4pPr>
            <a:lvl5pPr marL="1558503" indent="0">
              <a:buNone/>
              <a:defRPr sz="800"/>
            </a:lvl5pPr>
            <a:lvl6pPr marL="1948129" indent="0">
              <a:buNone/>
              <a:defRPr sz="800"/>
            </a:lvl6pPr>
            <a:lvl7pPr marL="2337755" indent="0">
              <a:buNone/>
              <a:defRPr sz="800"/>
            </a:lvl7pPr>
            <a:lvl8pPr marL="2727381" indent="0">
              <a:buNone/>
              <a:defRPr sz="800"/>
            </a:lvl8pPr>
            <a:lvl9pPr marL="3117007" indent="0">
              <a:buNone/>
              <a:defRPr sz="800"/>
            </a:lvl9pPr>
          </a:lstStyle>
          <a:p>
            <a:pPr lvl="0"/>
            <a:r>
              <a:rPr lang="en-US" smtClean="0"/>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fld id="{1BB3271C-87FC-4D11-9C07-323758343D2B}" type="datetimeFigureOut">
              <a:rPr lang="en-US">
                <a:solidFill>
                  <a:prstClr val="black"/>
                </a:solidFill>
              </a:rPr>
              <a:pPr fontAlgn="base">
                <a:spcBef>
                  <a:spcPct val="0"/>
                </a:spcBef>
                <a:spcAft>
                  <a:spcPct val="0"/>
                </a:spcAft>
                <a:defRPr/>
              </a:pPr>
              <a:t>10/30/2013</a:t>
            </a:fld>
            <a:endParaRPr lang="en-US">
              <a:solidFill>
                <a:prstClr val="black"/>
              </a:solidFill>
            </a:endParaRPr>
          </a:p>
        </p:txBody>
      </p:sp>
      <p:sp>
        <p:nvSpPr>
          <p:cNvPr id="6" name="Footer Placeholder 5"/>
          <p:cNvSpPr>
            <a:spLocks noGrp="1"/>
          </p:cNvSpPr>
          <p:nvPr>
            <p:ph type="ftr" sz="quarter" idx="11"/>
          </p:nvPr>
        </p:nvSpPr>
        <p:spPr>
          <a:xfrm>
            <a:off x="3124200" y="6356358"/>
            <a:ext cx="2895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endParaRPr lang="en-US">
              <a:solidFill>
                <a:prstClr val="black"/>
              </a:solidFill>
            </a:endParaRPr>
          </a:p>
        </p:txBody>
      </p:sp>
      <p:sp>
        <p:nvSpPr>
          <p:cNvPr id="7" name="Slide Number Placeholder 6"/>
          <p:cNvSpPr>
            <a:spLocks noGrp="1"/>
          </p:cNvSpPr>
          <p:nvPr>
            <p:ph type="sldNum" sz="quarter" idx="12"/>
          </p:nvPr>
        </p:nvSpPr>
        <p:spPr>
          <a:xfrm>
            <a:off x="6553200" y="6356358"/>
            <a:ext cx="2133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fld id="{F163CDFE-230D-4DA3-8193-9C92E267A62E}" type="slidenum">
              <a:rPr lang="en-US">
                <a:solidFill>
                  <a:prstClr val="black"/>
                </a:solidFill>
              </a:rPr>
              <a:pPr fontAlgn="base">
                <a:spcBef>
                  <a:spcPct val="0"/>
                </a:spcBef>
                <a:spcAft>
                  <a:spcPct val="0"/>
                </a:spcAft>
                <a:defRPr/>
              </a:pPr>
              <a:t>‹#›</a:t>
            </a:fld>
            <a:endParaRPr lang="en-US">
              <a:solidFill>
                <a:prstClr val="black"/>
              </a:solidFill>
            </a:endParaRPr>
          </a:p>
        </p:txBody>
      </p:sp>
    </p:spTree>
    <p:extLst>
      <p:ext uri="{BB962C8B-B14F-4D97-AF65-F5344CB8AC3E}">
        <p14:creationId xmlns:p14="http://schemas.microsoft.com/office/powerpoint/2010/main" val="2416917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8"/>
            <a:ext cx="5486400" cy="566739"/>
          </a:xfrm>
        </p:spPr>
        <p:txBody>
          <a:bodyPr anchor="b"/>
          <a:lstStyle>
            <a:lvl1pPr algn="l">
              <a:defRPr sz="17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700"/>
            </a:lvl1pPr>
            <a:lvl2pPr marL="389626" indent="0">
              <a:buNone/>
              <a:defRPr sz="2400"/>
            </a:lvl2pPr>
            <a:lvl3pPr marL="779252" indent="0">
              <a:buNone/>
              <a:defRPr sz="2000"/>
            </a:lvl3pPr>
            <a:lvl4pPr marL="1168878" indent="0">
              <a:buNone/>
              <a:defRPr sz="1700"/>
            </a:lvl4pPr>
            <a:lvl5pPr marL="1558503" indent="0">
              <a:buNone/>
              <a:defRPr sz="1700"/>
            </a:lvl5pPr>
            <a:lvl6pPr marL="1948129" indent="0">
              <a:buNone/>
              <a:defRPr sz="1700"/>
            </a:lvl6pPr>
            <a:lvl7pPr marL="2337755" indent="0">
              <a:buNone/>
              <a:defRPr sz="1700"/>
            </a:lvl7pPr>
            <a:lvl8pPr marL="2727381" indent="0">
              <a:buNone/>
              <a:defRPr sz="1700"/>
            </a:lvl8pPr>
            <a:lvl9pPr marL="3117007" indent="0">
              <a:buNone/>
              <a:defRPr sz="1700"/>
            </a:lvl9pPr>
          </a:lstStyle>
          <a:p>
            <a:pPr lvl="0"/>
            <a:endParaRPr lang="en-US" noProof="0"/>
          </a:p>
        </p:txBody>
      </p:sp>
      <p:sp>
        <p:nvSpPr>
          <p:cNvPr id="4" name="Text Placeholder 3"/>
          <p:cNvSpPr>
            <a:spLocks noGrp="1"/>
          </p:cNvSpPr>
          <p:nvPr>
            <p:ph type="body" sz="half" idx="2"/>
          </p:nvPr>
        </p:nvSpPr>
        <p:spPr>
          <a:xfrm>
            <a:off x="1792288" y="5367346"/>
            <a:ext cx="5486400" cy="804863"/>
          </a:xfrm>
        </p:spPr>
        <p:txBody>
          <a:bodyPr/>
          <a:lstStyle>
            <a:lvl1pPr marL="0" indent="0">
              <a:buNone/>
              <a:defRPr sz="1200"/>
            </a:lvl1pPr>
            <a:lvl2pPr marL="389626" indent="0">
              <a:buNone/>
              <a:defRPr sz="1000"/>
            </a:lvl2pPr>
            <a:lvl3pPr marL="779252" indent="0">
              <a:buNone/>
              <a:defRPr sz="900"/>
            </a:lvl3pPr>
            <a:lvl4pPr marL="1168878" indent="0">
              <a:buNone/>
              <a:defRPr sz="800"/>
            </a:lvl4pPr>
            <a:lvl5pPr marL="1558503" indent="0">
              <a:buNone/>
              <a:defRPr sz="800"/>
            </a:lvl5pPr>
            <a:lvl6pPr marL="1948129" indent="0">
              <a:buNone/>
              <a:defRPr sz="800"/>
            </a:lvl6pPr>
            <a:lvl7pPr marL="2337755" indent="0">
              <a:buNone/>
              <a:defRPr sz="800"/>
            </a:lvl7pPr>
            <a:lvl8pPr marL="2727381" indent="0">
              <a:buNone/>
              <a:defRPr sz="800"/>
            </a:lvl8pPr>
            <a:lvl9pPr marL="3117007" indent="0">
              <a:buNone/>
              <a:defRPr sz="800"/>
            </a:lvl9pPr>
          </a:lstStyle>
          <a:p>
            <a:pPr lvl="0"/>
            <a:r>
              <a:rPr lang="en-US" smtClean="0"/>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fld id="{6E521068-E66A-4C4A-B61E-92E7509EDC38}" type="datetimeFigureOut">
              <a:rPr lang="en-US">
                <a:solidFill>
                  <a:prstClr val="black"/>
                </a:solidFill>
              </a:rPr>
              <a:pPr fontAlgn="base">
                <a:spcBef>
                  <a:spcPct val="0"/>
                </a:spcBef>
                <a:spcAft>
                  <a:spcPct val="0"/>
                </a:spcAft>
                <a:defRPr/>
              </a:pPr>
              <a:t>10/30/2013</a:t>
            </a:fld>
            <a:endParaRPr lang="en-US">
              <a:solidFill>
                <a:prstClr val="black"/>
              </a:solidFill>
            </a:endParaRPr>
          </a:p>
        </p:txBody>
      </p:sp>
      <p:sp>
        <p:nvSpPr>
          <p:cNvPr id="6" name="Footer Placeholder 5"/>
          <p:cNvSpPr>
            <a:spLocks noGrp="1"/>
          </p:cNvSpPr>
          <p:nvPr>
            <p:ph type="ftr" sz="quarter" idx="11"/>
          </p:nvPr>
        </p:nvSpPr>
        <p:spPr>
          <a:xfrm>
            <a:off x="3124200" y="6356358"/>
            <a:ext cx="2895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endParaRPr lang="en-US">
              <a:solidFill>
                <a:prstClr val="black"/>
              </a:solidFill>
            </a:endParaRPr>
          </a:p>
        </p:txBody>
      </p:sp>
      <p:sp>
        <p:nvSpPr>
          <p:cNvPr id="7" name="Slide Number Placeholder 6"/>
          <p:cNvSpPr>
            <a:spLocks noGrp="1"/>
          </p:cNvSpPr>
          <p:nvPr>
            <p:ph type="sldNum" sz="quarter" idx="12"/>
          </p:nvPr>
        </p:nvSpPr>
        <p:spPr>
          <a:xfrm>
            <a:off x="6553200" y="6356358"/>
            <a:ext cx="2133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fld id="{9ADFC921-289B-4E62-9E1B-73B4DFB4E3A4}" type="slidenum">
              <a:rPr lang="en-US">
                <a:solidFill>
                  <a:prstClr val="black"/>
                </a:solidFill>
              </a:rPr>
              <a:pPr fontAlgn="base">
                <a:spcBef>
                  <a:spcPct val="0"/>
                </a:spcBef>
                <a:spcAft>
                  <a:spcPct val="0"/>
                </a:spcAft>
                <a:defRPr/>
              </a:pPr>
              <a:t>‹#›</a:t>
            </a:fld>
            <a:endParaRPr lang="en-US">
              <a:solidFill>
                <a:prstClr val="black"/>
              </a:solidFill>
            </a:endParaRPr>
          </a:p>
        </p:txBody>
      </p:sp>
    </p:spTree>
    <p:extLst>
      <p:ext uri="{BB962C8B-B14F-4D97-AF65-F5344CB8AC3E}">
        <p14:creationId xmlns:p14="http://schemas.microsoft.com/office/powerpoint/2010/main" val="411761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8"/>
            <a:ext cx="2133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fld id="{5E442594-E09C-4034-9263-8DDFC254B0E1}" type="datetimeFigureOut">
              <a:rPr lang="en-US">
                <a:solidFill>
                  <a:prstClr val="black"/>
                </a:solidFill>
              </a:rPr>
              <a:pPr fontAlgn="base">
                <a:spcBef>
                  <a:spcPct val="0"/>
                </a:spcBef>
                <a:spcAft>
                  <a:spcPct val="0"/>
                </a:spcAft>
                <a:defRPr/>
              </a:pPr>
              <a:t>10/30/2013</a:t>
            </a:fld>
            <a:endParaRPr lang="en-US">
              <a:solidFill>
                <a:prstClr val="black"/>
              </a:solidFill>
            </a:endParaRPr>
          </a:p>
        </p:txBody>
      </p:sp>
      <p:sp>
        <p:nvSpPr>
          <p:cNvPr id="5" name="Footer Placeholder 4"/>
          <p:cNvSpPr>
            <a:spLocks noGrp="1"/>
          </p:cNvSpPr>
          <p:nvPr>
            <p:ph type="ftr" sz="quarter" idx="11"/>
          </p:nvPr>
        </p:nvSpPr>
        <p:spPr>
          <a:xfrm>
            <a:off x="3124200" y="6356358"/>
            <a:ext cx="2895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endParaRPr lang="en-US">
              <a:solidFill>
                <a:prstClr val="black"/>
              </a:solidFill>
            </a:endParaRPr>
          </a:p>
        </p:txBody>
      </p:sp>
      <p:sp>
        <p:nvSpPr>
          <p:cNvPr id="6" name="Slide Number Placeholder 5"/>
          <p:cNvSpPr>
            <a:spLocks noGrp="1"/>
          </p:cNvSpPr>
          <p:nvPr>
            <p:ph type="sldNum" sz="quarter" idx="12"/>
          </p:nvPr>
        </p:nvSpPr>
        <p:spPr>
          <a:xfrm>
            <a:off x="6553200" y="6356358"/>
            <a:ext cx="2133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fld id="{486DCB45-4FFE-46B7-BB15-52641666549E}" type="slidenum">
              <a:rPr lang="en-US">
                <a:solidFill>
                  <a:prstClr val="black"/>
                </a:solidFill>
              </a:rPr>
              <a:pPr fontAlgn="base">
                <a:spcBef>
                  <a:spcPct val="0"/>
                </a:spcBef>
                <a:spcAft>
                  <a:spcPct val="0"/>
                </a:spcAft>
                <a:defRPr/>
              </a:pPr>
              <a:t>‹#›</a:t>
            </a:fld>
            <a:endParaRPr lang="en-US">
              <a:solidFill>
                <a:prstClr val="black"/>
              </a:solidFill>
            </a:endParaRPr>
          </a:p>
        </p:txBody>
      </p:sp>
    </p:spTree>
    <p:extLst>
      <p:ext uri="{BB962C8B-B14F-4D97-AF65-F5344CB8AC3E}">
        <p14:creationId xmlns:p14="http://schemas.microsoft.com/office/powerpoint/2010/main" val="2692855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7"/>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7"/>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8"/>
            <a:ext cx="2133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fld id="{7B608FC6-61E5-4815-B94D-5DE69B6C870D}" type="datetimeFigureOut">
              <a:rPr lang="en-US">
                <a:solidFill>
                  <a:prstClr val="black"/>
                </a:solidFill>
              </a:rPr>
              <a:pPr fontAlgn="base">
                <a:spcBef>
                  <a:spcPct val="0"/>
                </a:spcBef>
                <a:spcAft>
                  <a:spcPct val="0"/>
                </a:spcAft>
                <a:defRPr/>
              </a:pPr>
              <a:t>10/30/2013</a:t>
            </a:fld>
            <a:endParaRPr lang="en-US">
              <a:solidFill>
                <a:prstClr val="black"/>
              </a:solidFill>
            </a:endParaRPr>
          </a:p>
        </p:txBody>
      </p:sp>
      <p:sp>
        <p:nvSpPr>
          <p:cNvPr id="5" name="Footer Placeholder 4"/>
          <p:cNvSpPr>
            <a:spLocks noGrp="1"/>
          </p:cNvSpPr>
          <p:nvPr>
            <p:ph type="ftr" sz="quarter" idx="11"/>
          </p:nvPr>
        </p:nvSpPr>
        <p:spPr>
          <a:xfrm>
            <a:off x="3124200" y="6356358"/>
            <a:ext cx="2895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endParaRPr lang="en-US">
              <a:solidFill>
                <a:prstClr val="black"/>
              </a:solidFill>
            </a:endParaRPr>
          </a:p>
        </p:txBody>
      </p:sp>
      <p:sp>
        <p:nvSpPr>
          <p:cNvPr id="6" name="Slide Number Placeholder 5"/>
          <p:cNvSpPr>
            <a:spLocks noGrp="1"/>
          </p:cNvSpPr>
          <p:nvPr>
            <p:ph type="sldNum" sz="quarter" idx="12"/>
          </p:nvPr>
        </p:nvSpPr>
        <p:spPr>
          <a:xfrm>
            <a:off x="6553200" y="6356358"/>
            <a:ext cx="2133600" cy="365125"/>
          </a:xfrm>
          <a:prstGeom prst="rect">
            <a:avLst/>
          </a:prstGeom>
        </p:spPr>
        <p:txBody>
          <a:bodyPr vert="horz" wrap="square" lIns="77925" tIns="38963" rIns="77925" bIns="38963" numCol="1" anchor="t" anchorCtr="0" compatLnSpc="1">
            <a:prstTxWarp prst="textNoShape">
              <a:avLst/>
            </a:prstTxWarp>
          </a:bodyPr>
          <a:lstStyle>
            <a:lvl1pPr>
              <a:defRPr>
                <a:latin typeface="Calibri" pitchFamily="34" charset="0"/>
                <a:cs typeface="+mn-cs"/>
              </a:defRPr>
            </a:lvl1pPr>
          </a:lstStyle>
          <a:p>
            <a:pPr fontAlgn="base">
              <a:spcBef>
                <a:spcPct val="0"/>
              </a:spcBef>
              <a:spcAft>
                <a:spcPct val="0"/>
              </a:spcAft>
              <a:defRPr/>
            </a:pPr>
            <a:fld id="{ECDCF563-9CE5-4CDE-8309-3A967425BF4A}" type="slidenum">
              <a:rPr lang="en-US">
                <a:solidFill>
                  <a:prstClr val="black"/>
                </a:solidFill>
              </a:rPr>
              <a:pPr fontAlgn="base">
                <a:spcBef>
                  <a:spcPct val="0"/>
                </a:spcBef>
                <a:spcAft>
                  <a:spcPct val="0"/>
                </a:spcAft>
                <a:defRPr/>
              </a:pPr>
              <a:t>‹#›</a:t>
            </a:fld>
            <a:endParaRPr lang="en-US">
              <a:solidFill>
                <a:prstClr val="black"/>
              </a:solidFill>
            </a:endParaRPr>
          </a:p>
        </p:txBody>
      </p:sp>
    </p:spTree>
    <p:extLst>
      <p:ext uri="{BB962C8B-B14F-4D97-AF65-F5344CB8AC3E}">
        <p14:creationId xmlns:p14="http://schemas.microsoft.com/office/powerpoint/2010/main" val="1522104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47"/>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Tree>
    <p:extLst>
      <p:ext uri="{BB962C8B-B14F-4D97-AF65-F5344CB8AC3E}">
        <p14:creationId xmlns:p14="http://schemas.microsoft.com/office/powerpoint/2010/main" val="847160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77925" tIns="38963" rIns="77925" bIns="38963"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6"/>
            <a:ext cx="8229600" cy="4525963"/>
          </a:xfrm>
          <a:prstGeom prst="rect">
            <a:avLst/>
          </a:prstGeom>
          <a:noFill/>
          <a:ln w="9525">
            <a:noFill/>
            <a:miter lim="800000"/>
            <a:headEnd/>
            <a:tailEnd/>
          </a:ln>
        </p:spPr>
        <p:txBody>
          <a:bodyPr vert="horz" wrap="square" lIns="77925" tIns="38963" rIns="77925" bIns="3896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4" name="Picture 5"/>
          <p:cNvPicPr>
            <a:picLocks noChangeAspect="1" noChangeArrowheads="1"/>
          </p:cNvPicPr>
          <p:nvPr userDrawn="1"/>
        </p:nvPicPr>
        <p:blipFill>
          <a:blip r:embed="rId14">
            <a:extLst>
              <a:ext uri="{28A0092B-C50C-407E-A947-70E740481C1C}">
                <a14:useLocalDpi xmlns:a14="http://schemas.microsoft.com/office/drawing/2010/main" val="0"/>
              </a:ext>
            </a:extLst>
          </a:blip>
          <a:srcRect r="4974" b="12296"/>
          <a:stretch>
            <a:fillRect/>
          </a:stretch>
        </p:blipFill>
        <p:spPr bwMode="auto">
          <a:xfrm>
            <a:off x="7772400" y="6308725"/>
            <a:ext cx="12954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83358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txStyles>
    <p:titleStyle>
      <a:lvl1pPr algn="ctr" rtl="0" eaLnBrk="0" fontAlgn="base" hangingPunct="0">
        <a:spcBef>
          <a:spcPct val="0"/>
        </a:spcBef>
        <a:spcAft>
          <a:spcPct val="0"/>
        </a:spcAft>
        <a:defRPr sz="3700" kern="1200">
          <a:solidFill>
            <a:schemeClr val="tx1"/>
          </a:solidFill>
          <a:latin typeface="+mj-lt"/>
          <a:ea typeface="+mj-ea"/>
          <a:cs typeface="+mj-cs"/>
        </a:defRPr>
      </a:lvl1pPr>
      <a:lvl2pPr algn="ctr" rtl="0" eaLnBrk="0" fontAlgn="base" hangingPunct="0">
        <a:spcBef>
          <a:spcPct val="0"/>
        </a:spcBef>
        <a:spcAft>
          <a:spcPct val="0"/>
        </a:spcAft>
        <a:defRPr sz="3700">
          <a:solidFill>
            <a:schemeClr val="tx1"/>
          </a:solidFill>
          <a:latin typeface="Calibri" pitchFamily="34" charset="0"/>
        </a:defRPr>
      </a:lvl2pPr>
      <a:lvl3pPr algn="ctr" rtl="0" eaLnBrk="0" fontAlgn="base" hangingPunct="0">
        <a:spcBef>
          <a:spcPct val="0"/>
        </a:spcBef>
        <a:spcAft>
          <a:spcPct val="0"/>
        </a:spcAft>
        <a:defRPr sz="3700">
          <a:solidFill>
            <a:schemeClr val="tx1"/>
          </a:solidFill>
          <a:latin typeface="Calibri" pitchFamily="34" charset="0"/>
        </a:defRPr>
      </a:lvl3pPr>
      <a:lvl4pPr algn="ctr" rtl="0" eaLnBrk="0" fontAlgn="base" hangingPunct="0">
        <a:spcBef>
          <a:spcPct val="0"/>
        </a:spcBef>
        <a:spcAft>
          <a:spcPct val="0"/>
        </a:spcAft>
        <a:defRPr sz="3700">
          <a:solidFill>
            <a:schemeClr val="tx1"/>
          </a:solidFill>
          <a:latin typeface="Calibri" pitchFamily="34" charset="0"/>
        </a:defRPr>
      </a:lvl4pPr>
      <a:lvl5pPr algn="ctr" rtl="0" eaLnBrk="0" fontAlgn="base" hangingPunct="0">
        <a:spcBef>
          <a:spcPct val="0"/>
        </a:spcBef>
        <a:spcAft>
          <a:spcPct val="0"/>
        </a:spcAft>
        <a:defRPr sz="3700">
          <a:solidFill>
            <a:schemeClr val="tx1"/>
          </a:solidFill>
          <a:latin typeface="Calibri" pitchFamily="34" charset="0"/>
        </a:defRPr>
      </a:lvl5pPr>
      <a:lvl6pPr marL="389626" algn="ctr" rtl="0" fontAlgn="base">
        <a:spcBef>
          <a:spcPct val="0"/>
        </a:spcBef>
        <a:spcAft>
          <a:spcPct val="0"/>
        </a:spcAft>
        <a:defRPr sz="3700">
          <a:solidFill>
            <a:schemeClr val="tx1"/>
          </a:solidFill>
          <a:latin typeface="Calibri" pitchFamily="34" charset="0"/>
        </a:defRPr>
      </a:lvl6pPr>
      <a:lvl7pPr marL="779252" algn="ctr" rtl="0" fontAlgn="base">
        <a:spcBef>
          <a:spcPct val="0"/>
        </a:spcBef>
        <a:spcAft>
          <a:spcPct val="0"/>
        </a:spcAft>
        <a:defRPr sz="3700">
          <a:solidFill>
            <a:schemeClr val="tx1"/>
          </a:solidFill>
          <a:latin typeface="Calibri" pitchFamily="34" charset="0"/>
        </a:defRPr>
      </a:lvl7pPr>
      <a:lvl8pPr marL="1168878" algn="ctr" rtl="0" fontAlgn="base">
        <a:spcBef>
          <a:spcPct val="0"/>
        </a:spcBef>
        <a:spcAft>
          <a:spcPct val="0"/>
        </a:spcAft>
        <a:defRPr sz="3700">
          <a:solidFill>
            <a:schemeClr val="tx1"/>
          </a:solidFill>
          <a:latin typeface="Calibri" pitchFamily="34" charset="0"/>
        </a:defRPr>
      </a:lvl8pPr>
      <a:lvl9pPr marL="1558503" algn="ctr" rtl="0" fontAlgn="base">
        <a:spcBef>
          <a:spcPct val="0"/>
        </a:spcBef>
        <a:spcAft>
          <a:spcPct val="0"/>
        </a:spcAft>
        <a:defRPr sz="3700">
          <a:solidFill>
            <a:schemeClr val="tx1"/>
          </a:solidFill>
          <a:latin typeface="Calibri" pitchFamily="34" charset="0"/>
        </a:defRPr>
      </a:lvl9pPr>
    </p:titleStyle>
    <p:bodyStyle>
      <a:lvl1pPr marL="292100" indent="-292100" algn="l" rtl="0" eaLnBrk="0" fontAlgn="base" hangingPunct="0">
        <a:spcBef>
          <a:spcPct val="20000"/>
        </a:spcBef>
        <a:spcAft>
          <a:spcPct val="0"/>
        </a:spcAft>
        <a:buFont typeface="Arial" charset="0"/>
        <a:buChar char="•"/>
        <a:defRPr sz="2700" kern="1200">
          <a:solidFill>
            <a:schemeClr val="tx1"/>
          </a:solidFill>
          <a:latin typeface="+mn-lt"/>
          <a:ea typeface="+mn-ea"/>
          <a:cs typeface="+mn-cs"/>
        </a:defRPr>
      </a:lvl1pPr>
      <a:lvl2pPr marL="631825" indent="-242888"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973138" indent="-1936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363663" indent="-193675" algn="l" rtl="0" eaLnBrk="0" fontAlgn="base" hangingPunct="0">
        <a:spcBef>
          <a:spcPct val="20000"/>
        </a:spcBef>
        <a:spcAft>
          <a:spcPct val="0"/>
        </a:spcAft>
        <a:buFont typeface="Arial" charset="0"/>
        <a:buChar char="–"/>
        <a:defRPr sz="1700" kern="1200">
          <a:solidFill>
            <a:schemeClr val="tx1"/>
          </a:solidFill>
          <a:latin typeface="+mn-lt"/>
          <a:ea typeface="+mn-ea"/>
          <a:cs typeface="+mn-cs"/>
        </a:defRPr>
      </a:lvl4pPr>
      <a:lvl5pPr marL="1752600" indent="-193675" algn="l" rtl="0" eaLnBrk="0" fontAlgn="base" hangingPunct="0">
        <a:spcBef>
          <a:spcPct val="20000"/>
        </a:spcBef>
        <a:spcAft>
          <a:spcPct val="0"/>
        </a:spcAft>
        <a:buFont typeface="Arial"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p:bodyStyle>
    <p:otherStyle>
      <a:defPPr>
        <a:defRPr lang="en-US"/>
      </a:defPPr>
      <a:lvl1pPr marL="0" algn="l" defTabSz="779252" rtl="0" eaLnBrk="1" latinLnBrk="0" hangingPunct="1">
        <a:defRPr sz="1500" kern="1200">
          <a:solidFill>
            <a:schemeClr val="tx1"/>
          </a:solidFill>
          <a:latin typeface="+mn-lt"/>
          <a:ea typeface="+mn-ea"/>
          <a:cs typeface="+mn-cs"/>
        </a:defRPr>
      </a:lvl1pPr>
      <a:lvl2pPr marL="389626" algn="l" defTabSz="779252" rtl="0" eaLnBrk="1" latinLnBrk="0" hangingPunct="1">
        <a:defRPr sz="1500" kern="1200">
          <a:solidFill>
            <a:schemeClr val="tx1"/>
          </a:solidFill>
          <a:latin typeface="+mn-lt"/>
          <a:ea typeface="+mn-ea"/>
          <a:cs typeface="+mn-cs"/>
        </a:defRPr>
      </a:lvl2pPr>
      <a:lvl3pPr marL="779252" algn="l" defTabSz="779252" rtl="0" eaLnBrk="1" latinLnBrk="0" hangingPunct="1">
        <a:defRPr sz="1500" kern="1200">
          <a:solidFill>
            <a:schemeClr val="tx1"/>
          </a:solidFill>
          <a:latin typeface="+mn-lt"/>
          <a:ea typeface="+mn-ea"/>
          <a:cs typeface="+mn-cs"/>
        </a:defRPr>
      </a:lvl3pPr>
      <a:lvl4pPr marL="1168878" algn="l" defTabSz="779252" rtl="0" eaLnBrk="1" latinLnBrk="0" hangingPunct="1">
        <a:defRPr sz="1500" kern="1200">
          <a:solidFill>
            <a:schemeClr val="tx1"/>
          </a:solidFill>
          <a:latin typeface="+mn-lt"/>
          <a:ea typeface="+mn-ea"/>
          <a:cs typeface="+mn-cs"/>
        </a:defRPr>
      </a:lvl4pPr>
      <a:lvl5pPr marL="1558503" algn="l" defTabSz="779252" rtl="0" eaLnBrk="1" latinLnBrk="0" hangingPunct="1">
        <a:defRPr sz="1500" kern="1200">
          <a:solidFill>
            <a:schemeClr val="tx1"/>
          </a:solidFill>
          <a:latin typeface="+mn-lt"/>
          <a:ea typeface="+mn-ea"/>
          <a:cs typeface="+mn-cs"/>
        </a:defRPr>
      </a:lvl5pPr>
      <a:lvl6pPr marL="1948129" algn="l" defTabSz="779252" rtl="0" eaLnBrk="1" latinLnBrk="0" hangingPunct="1">
        <a:defRPr sz="1500" kern="1200">
          <a:solidFill>
            <a:schemeClr val="tx1"/>
          </a:solidFill>
          <a:latin typeface="+mn-lt"/>
          <a:ea typeface="+mn-ea"/>
          <a:cs typeface="+mn-cs"/>
        </a:defRPr>
      </a:lvl6pPr>
      <a:lvl7pPr marL="2337755" algn="l" defTabSz="779252" rtl="0" eaLnBrk="1" latinLnBrk="0" hangingPunct="1">
        <a:defRPr sz="1500" kern="1200">
          <a:solidFill>
            <a:schemeClr val="tx1"/>
          </a:solidFill>
          <a:latin typeface="+mn-lt"/>
          <a:ea typeface="+mn-ea"/>
          <a:cs typeface="+mn-cs"/>
        </a:defRPr>
      </a:lvl7pPr>
      <a:lvl8pPr marL="2727381" algn="l" defTabSz="779252" rtl="0" eaLnBrk="1" latinLnBrk="0" hangingPunct="1">
        <a:defRPr sz="1500" kern="1200">
          <a:solidFill>
            <a:schemeClr val="tx1"/>
          </a:solidFill>
          <a:latin typeface="+mn-lt"/>
          <a:ea typeface="+mn-ea"/>
          <a:cs typeface="+mn-cs"/>
        </a:defRPr>
      </a:lvl8pPr>
      <a:lvl9pPr marL="3117007" algn="l" defTabSz="779252"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17" Type="http://schemas.openxmlformats.org/officeDocument/2006/relationships/image" Target="../media/image13.png"/><Relationship Id="rId2" Type="http://schemas.openxmlformats.org/officeDocument/2006/relationships/slideLayout" Target="../slideLayouts/slideLayout2.xml"/><Relationship Id="rId16" Type="http://schemas.openxmlformats.org/officeDocument/2006/relationships/image" Target="../media/image12.png"/><Relationship Id="rId1" Type="http://schemas.openxmlformats.org/officeDocument/2006/relationships/themeOverride" Target="../theme/themeOverride1.xml"/><Relationship Id="rId6" Type="http://schemas.openxmlformats.org/officeDocument/2006/relationships/diagramColors" Target="../diagrams/colors1.xml"/><Relationship Id="rId11" Type="http://schemas.openxmlformats.org/officeDocument/2006/relationships/image" Target="../media/image7.png"/><Relationship Id="rId5" Type="http://schemas.openxmlformats.org/officeDocument/2006/relationships/diagramQuickStyle" Target="../diagrams/quickStyle1.xml"/><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diagramLayout" Target="../diagrams/layout1.xml"/><Relationship Id="rId9" Type="http://schemas.openxmlformats.org/officeDocument/2006/relationships/image" Target="../media/image5.jpeg"/><Relationship Id="rId1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5.png"/><Relationship Id="rId5" Type="http://schemas.openxmlformats.org/officeDocument/2006/relationships/oleObject" Target="../embeddings/oleObject1.bin"/><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338" y="1981200"/>
            <a:ext cx="8235462" cy="3346451"/>
          </a:xfrm>
        </p:spPr>
        <p:txBody>
          <a:bodyPr/>
          <a:lstStyle/>
          <a:p>
            <a:pPr marL="0" indent="0" algn="ctr">
              <a:buNone/>
            </a:pPr>
            <a:r>
              <a:rPr lang="en-SG" dirty="0" smtClean="0"/>
              <a:t>From Start Up to Scale Up: </a:t>
            </a:r>
          </a:p>
          <a:p>
            <a:pPr marL="0" indent="0" algn="ctr">
              <a:buNone/>
            </a:pPr>
            <a:r>
              <a:rPr lang="en-SG" dirty="0" smtClean="0"/>
              <a:t>Financing </a:t>
            </a:r>
            <a:r>
              <a:rPr lang="en-SG" dirty="0"/>
              <a:t>F</a:t>
            </a:r>
            <a:r>
              <a:rPr lang="en-SG" dirty="0" smtClean="0"/>
              <a:t>or Sustainable Growth</a:t>
            </a:r>
            <a:endParaRPr lang="en-SG" dirty="0"/>
          </a:p>
          <a:p>
            <a:pPr marL="0" indent="0" algn="ctr">
              <a:buNone/>
            </a:pPr>
            <a:endParaRPr lang="en-SG" dirty="0" smtClean="0"/>
          </a:p>
          <a:p>
            <a:pPr marL="0" indent="0" algn="ctr">
              <a:buNone/>
            </a:pPr>
            <a:r>
              <a:rPr lang="en-SG" dirty="0">
                <a:latin typeface="Arabic Typesetting" panose="03020402040406030203" pitchFamily="66" charset="-78"/>
              </a:rPr>
              <a:t>p</a:t>
            </a:r>
            <a:r>
              <a:rPr lang="en-SG" dirty="0" smtClean="0">
                <a:latin typeface="Arabic Typesetting" panose="03020402040406030203" pitchFamily="66" charset="-78"/>
              </a:rPr>
              <a:t>resented by</a:t>
            </a:r>
            <a:endParaRPr lang="en-SG" dirty="0"/>
          </a:p>
          <a:p>
            <a:pPr marL="0" indent="0" algn="ctr">
              <a:buNone/>
            </a:pPr>
            <a:r>
              <a:rPr lang="en-SG" sz="2000" dirty="0" err="1" smtClean="0"/>
              <a:t>Soo</a:t>
            </a:r>
            <a:r>
              <a:rPr lang="en-SG" sz="2000" dirty="0" smtClean="0"/>
              <a:t> </a:t>
            </a:r>
            <a:r>
              <a:rPr lang="en-SG" sz="2000" dirty="0" smtClean="0"/>
              <a:t>Boon KOH</a:t>
            </a:r>
          </a:p>
          <a:p>
            <a:pPr marL="0" indent="0" algn="ctr">
              <a:buNone/>
            </a:pPr>
            <a:r>
              <a:rPr lang="en-SG" sz="2000" dirty="0" smtClean="0"/>
              <a:t>Managing Partner</a:t>
            </a:r>
          </a:p>
          <a:p>
            <a:pPr marL="0" indent="0" algn="ctr">
              <a:buNone/>
            </a:pPr>
            <a:endParaRPr lang="en-SG" sz="2000" dirty="0" smtClean="0"/>
          </a:p>
          <a:p>
            <a:pPr marL="0" indent="0" algn="ctr">
              <a:buNone/>
            </a:pPr>
            <a:r>
              <a:rPr lang="en-SG" sz="2000" dirty="0" smtClean="0"/>
              <a:t>31</a:t>
            </a:r>
            <a:r>
              <a:rPr lang="en-SG" sz="2000" baseline="30000" dirty="0" smtClean="0"/>
              <a:t>st</a:t>
            </a:r>
            <a:r>
              <a:rPr lang="en-SG" sz="2000" dirty="0" smtClean="0"/>
              <a:t>  </a:t>
            </a:r>
            <a:r>
              <a:rPr lang="en-SG" sz="2000" dirty="0" smtClean="0"/>
              <a:t>October 2013</a:t>
            </a:r>
            <a:endParaRPr lang="en-SG" sz="2000"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6488" y="838200"/>
            <a:ext cx="1853712" cy="1095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7794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extBox 7"/>
          <p:cNvSpPr txBox="1">
            <a:spLocks noChangeArrowheads="1"/>
          </p:cNvSpPr>
          <p:nvPr/>
        </p:nvSpPr>
        <p:spPr bwMode="auto">
          <a:xfrm>
            <a:off x="251520" y="6381328"/>
            <a:ext cx="4248472" cy="171020"/>
          </a:xfrm>
          <a:prstGeom prst="rect">
            <a:avLst/>
          </a:prstGeom>
          <a:noFill/>
          <a:ln w="9525">
            <a:noFill/>
            <a:miter lim="800000"/>
            <a:headEnd/>
            <a:tailEnd/>
          </a:ln>
        </p:spPr>
        <p:txBody>
          <a:bodyPr wrap="square" lIns="77925" tIns="38963" rIns="77925" bIns="38963">
            <a:spAutoFit/>
          </a:bodyPr>
          <a:lstStyle/>
          <a:p>
            <a:pPr fontAlgn="base">
              <a:spcBef>
                <a:spcPct val="0"/>
              </a:spcBef>
              <a:spcAft>
                <a:spcPct val="0"/>
              </a:spcAft>
            </a:pPr>
            <a:r>
              <a:rPr lang="en-US" sz="600" i="1" dirty="0">
                <a:solidFill>
                  <a:prstClr val="black"/>
                </a:solidFill>
                <a:latin typeface="Arial" charset="0"/>
                <a:cs typeface="Arial" charset="0"/>
              </a:rPr>
              <a:t>Source: Ministry of Knowledge Economy, Republic of Korea &amp; iGlobe Partners</a:t>
            </a:r>
          </a:p>
        </p:txBody>
      </p:sp>
      <p:grpSp>
        <p:nvGrpSpPr>
          <p:cNvPr id="124931" name="Group 12"/>
          <p:cNvGrpSpPr>
            <a:grpSpLocks/>
          </p:cNvGrpSpPr>
          <p:nvPr/>
        </p:nvGrpSpPr>
        <p:grpSpPr bwMode="auto">
          <a:xfrm>
            <a:off x="0" y="-45346"/>
            <a:ext cx="8964489" cy="6369945"/>
            <a:chOff x="402049" y="1057602"/>
            <a:chExt cx="9393045" cy="5175573"/>
          </a:xfrm>
        </p:grpSpPr>
        <p:grpSp>
          <p:nvGrpSpPr>
            <p:cNvPr id="124932" name="Group 100"/>
            <p:cNvGrpSpPr>
              <a:grpSpLocks/>
            </p:cNvGrpSpPr>
            <p:nvPr/>
          </p:nvGrpSpPr>
          <p:grpSpPr bwMode="auto">
            <a:xfrm>
              <a:off x="402049" y="1057602"/>
              <a:ext cx="8919928" cy="5175573"/>
              <a:chOff x="305099" y="914405"/>
              <a:chExt cx="8550144" cy="3895127"/>
            </a:xfrm>
          </p:grpSpPr>
          <p:sp>
            <p:nvSpPr>
              <p:cNvPr id="6" name="Straight Arrow Connector 5"/>
              <p:cNvSpPr/>
              <p:nvPr/>
            </p:nvSpPr>
            <p:spPr>
              <a:xfrm rot="5400000" flipH="1" flipV="1">
                <a:off x="-1186135" y="2878110"/>
                <a:ext cx="3594030" cy="164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a:lstStyle/>
              <a:p>
                <a:pPr fontAlgn="base">
                  <a:spcBef>
                    <a:spcPct val="0"/>
                  </a:spcBef>
                  <a:spcAft>
                    <a:spcPct val="0"/>
                  </a:spcAft>
                  <a:defRPr/>
                </a:pPr>
                <a:endParaRPr lang="en-US" sz="900">
                  <a:solidFill>
                    <a:prstClr val="black"/>
                  </a:solidFill>
                </a:endParaRPr>
              </a:p>
            </p:txBody>
          </p:sp>
          <p:sp>
            <p:nvSpPr>
              <p:cNvPr id="7" name="Straight Arrow Connector 6"/>
              <p:cNvSpPr/>
              <p:nvPr/>
            </p:nvSpPr>
            <p:spPr>
              <a:xfrm>
                <a:off x="610056" y="4650869"/>
                <a:ext cx="7973388" cy="11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a:lstStyle/>
              <a:p>
                <a:pPr fontAlgn="base">
                  <a:spcBef>
                    <a:spcPct val="0"/>
                  </a:spcBef>
                  <a:spcAft>
                    <a:spcPct val="0"/>
                  </a:spcAft>
                  <a:defRPr/>
                </a:pPr>
                <a:endParaRPr lang="en-US" sz="900">
                  <a:solidFill>
                    <a:prstClr val="black"/>
                  </a:solidFill>
                </a:endParaRPr>
              </a:p>
            </p:txBody>
          </p:sp>
          <p:cxnSp>
            <p:nvCxnSpPr>
              <p:cNvPr id="9" name="Straight Connector 8"/>
              <p:cNvCxnSpPr/>
              <p:nvPr/>
            </p:nvCxnSpPr>
            <p:spPr>
              <a:xfrm flipV="1">
                <a:off x="2591452" y="1967227"/>
                <a:ext cx="1" cy="26966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4941" name="TextBox 32"/>
              <p:cNvSpPr txBox="1">
                <a:spLocks noChangeArrowheads="1"/>
              </p:cNvSpPr>
              <p:nvPr/>
            </p:nvSpPr>
            <p:spPr bwMode="auto">
              <a:xfrm>
                <a:off x="1150289" y="4516373"/>
                <a:ext cx="762000" cy="141150"/>
              </a:xfrm>
              <a:prstGeom prst="rect">
                <a:avLst/>
              </a:prstGeom>
              <a:noFill/>
              <a:ln w="9525">
                <a:noFill/>
                <a:miter lim="800000"/>
                <a:headEnd/>
                <a:tailEnd/>
              </a:ln>
            </p:spPr>
            <p:txBody>
              <a:bodyPr>
                <a:spAutoFit/>
              </a:bodyPr>
              <a:lstStyle/>
              <a:p>
                <a:pPr fontAlgn="base">
                  <a:spcBef>
                    <a:spcPct val="0"/>
                  </a:spcBef>
                  <a:spcAft>
                    <a:spcPct val="0"/>
                  </a:spcAft>
                </a:pPr>
                <a:r>
                  <a:rPr lang="en-US" sz="900" b="1" dirty="0" smtClean="0">
                    <a:solidFill>
                      <a:prstClr val="black"/>
                    </a:solidFill>
                    <a:latin typeface="Arial" charset="0"/>
                    <a:cs typeface="Arial" charset="0"/>
                  </a:rPr>
                  <a:t>R&amp;D</a:t>
                </a:r>
                <a:endParaRPr lang="en-US" sz="900" b="1" dirty="0">
                  <a:solidFill>
                    <a:prstClr val="black"/>
                  </a:solidFill>
                  <a:latin typeface="Arial" charset="0"/>
                  <a:cs typeface="Arial" charset="0"/>
                </a:endParaRPr>
              </a:p>
            </p:txBody>
          </p:sp>
          <p:sp>
            <p:nvSpPr>
              <p:cNvPr id="124944" name="TextBox 35"/>
              <p:cNvSpPr txBox="1">
                <a:spLocks noChangeArrowheads="1"/>
              </p:cNvSpPr>
              <p:nvPr/>
            </p:nvSpPr>
            <p:spPr bwMode="auto">
              <a:xfrm>
                <a:off x="2907216" y="4516373"/>
                <a:ext cx="2081259" cy="141150"/>
              </a:xfrm>
              <a:prstGeom prst="rect">
                <a:avLst/>
              </a:prstGeom>
              <a:noFill/>
              <a:ln w="9525">
                <a:noFill/>
                <a:miter lim="800000"/>
                <a:headEnd/>
                <a:tailEnd/>
              </a:ln>
            </p:spPr>
            <p:txBody>
              <a:bodyPr wrap="square">
                <a:spAutoFit/>
              </a:bodyPr>
              <a:lstStyle/>
              <a:p>
                <a:pPr fontAlgn="base">
                  <a:spcBef>
                    <a:spcPct val="0"/>
                  </a:spcBef>
                  <a:spcAft>
                    <a:spcPct val="0"/>
                  </a:spcAft>
                </a:pPr>
                <a:r>
                  <a:rPr lang="en-US" sz="900" b="1" dirty="0" smtClean="0">
                    <a:solidFill>
                      <a:prstClr val="black"/>
                    </a:solidFill>
                    <a:latin typeface="Arial" charset="0"/>
                    <a:cs typeface="Arial" charset="0"/>
                  </a:rPr>
                  <a:t>Commercial Pilot</a:t>
                </a:r>
                <a:endParaRPr lang="en-US" sz="900" b="1" dirty="0">
                  <a:solidFill>
                    <a:prstClr val="black"/>
                  </a:solidFill>
                  <a:latin typeface="Arial" charset="0"/>
                  <a:cs typeface="Arial" charset="0"/>
                </a:endParaRPr>
              </a:p>
            </p:txBody>
          </p:sp>
          <p:sp>
            <p:nvSpPr>
              <p:cNvPr id="124945" name="TextBox 36"/>
              <p:cNvSpPr txBox="1">
                <a:spLocks noChangeArrowheads="1"/>
              </p:cNvSpPr>
              <p:nvPr/>
            </p:nvSpPr>
            <p:spPr bwMode="auto">
              <a:xfrm>
                <a:off x="5181601" y="4516373"/>
                <a:ext cx="990600" cy="173719"/>
              </a:xfrm>
              <a:prstGeom prst="rect">
                <a:avLst/>
              </a:prstGeom>
              <a:noFill/>
              <a:ln w="9525">
                <a:noFill/>
                <a:miter lim="800000"/>
                <a:headEnd/>
                <a:tailEnd/>
              </a:ln>
            </p:spPr>
            <p:txBody>
              <a:bodyPr>
                <a:spAutoFit/>
              </a:bodyPr>
              <a:lstStyle/>
              <a:p>
                <a:pPr fontAlgn="base">
                  <a:spcBef>
                    <a:spcPct val="0"/>
                  </a:spcBef>
                  <a:spcAft>
                    <a:spcPct val="0"/>
                  </a:spcAft>
                </a:pPr>
                <a:r>
                  <a:rPr lang="en-US" sz="900" b="1">
                    <a:solidFill>
                      <a:prstClr val="black"/>
                    </a:solidFill>
                    <a:latin typeface="Arial" charset="0"/>
                    <a:cs typeface="Arial" charset="0"/>
                  </a:rPr>
                  <a:t>Growth</a:t>
                </a:r>
              </a:p>
            </p:txBody>
          </p:sp>
          <p:sp>
            <p:nvSpPr>
              <p:cNvPr id="124946" name="TextBox 37"/>
              <p:cNvSpPr txBox="1">
                <a:spLocks noChangeArrowheads="1"/>
              </p:cNvSpPr>
              <p:nvPr/>
            </p:nvSpPr>
            <p:spPr bwMode="auto">
              <a:xfrm>
                <a:off x="7924801" y="4503121"/>
                <a:ext cx="930442" cy="173719"/>
              </a:xfrm>
              <a:prstGeom prst="rect">
                <a:avLst/>
              </a:prstGeom>
              <a:noFill/>
              <a:ln w="9525">
                <a:noFill/>
                <a:miter lim="800000"/>
                <a:headEnd/>
                <a:tailEnd/>
              </a:ln>
            </p:spPr>
            <p:txBody>
              <a:bodyPr>
                <a:spAutoFit/>
              </a:bodyPr>
              <a:lstStyle/>
              <a:p>
                <a:pPr fontAlgn="base">
                  <a:spcBef>
                    <a:spcPct val="0"/>
                  </a:spcBef>
                  <a:spcAft>
                    <a:spcPct val="0"/>
                  </a:spcAft>
                </a:pPr>
                <a:r>
                  <a:rPr lang="en-US" sz="900" b="1" dirty="0">
                    <a:solidFill>
                      <a:prstClr val="black"/>
                    </a:solidFill>
                    <a:latin typeface="Arial" charset="0"/>
                    <a:cs typeface="Arial" charset="0"/>
                  </a:rPr>
                  <a:t>IPO / M&amp;A</a:t>
                </a:r>
              </a:p>
            </p:txBody>
          </p:sp>
          <p:sp>
            <p:nvSpPr>
              <p:cNvPr id="124947" name="TextBox 38"/>
              <p:cNvSpPr txBox="1">
                <a:spLocks noChangeArrowheads="1"/>
              </p:cNvSpPr>
              <p:nvPr/>
            </p:nvSpPr>
            <p:spPr bwMode="auto">
              <a:xfrm>
                <a:off x="6705601" y="4516373"/>
                <a:ext cx="990600" cy="173719"/>
              </a:xfrm>
              <a:prstGeom prst="rect">
                <a:avLst/>
              </a:prstGeom>
              <a:noFill/>
              <a:ln w="9525">
                <a:noFill/>
                <a:miter lim="800000"/>
                <a:headEnd/>
                <a:tailEnd/>
              </a:ln>
            </p:spPr>
            <p:txBody>
              <a:bodyPr>
                <a:spAutoFit/>
              </a:bodyPr>
              <a:lstStyle/>
              <a:p>
                <a:pPr fontAlgn="base">
                  <a:spcBef>
                    <a:spcPct val="0"/>
                  </a:spcBef>
                  <a:spcAft>
                    <a:spcPct val="0"/>
                  </a:spcAft>
                </a:pPr>
                <a:r>
                  <a:rPr lang="en-US" sz="900" b="1">
                    <a:solidFill>
                      <a:prstClr val="black"/>
                    </a:solidFill>
                    <a:latin typeface="Arial" charset="0"/>
                    <a:cs typeface="Arial" charset="0"/>
                  </a:rPr>
                  <a:t>Expansion</a:t>
                </a:r>
              </a:p>
            </p:txBody>
          </p:sp>
          <p:sp>
            <p:nvSpPr>
              <p:cNvPr id="124954" name="TextBox 47"/>
              <p:cNvSpPr txBox="1">
                <a:spLocks noChangeArrowheads="1"/>
              </p:cNvSpPr>
              <p:nvPr/>
            </p:nvSpPr>
            <p:spPr bwMode="auto">
              <a:xfrm rot="16200000">
                <a:off x="27377" y="1192127"/>
                <a:ext cx="795133" cy="239689"/>
              </a:xfrm>
              <a:prstGeom prst="rect">
                <a:avLst/>
              </a:prstGeom>
              <a:noFill/>
              <a:ln w="9525">
                <a:noFill/>
                <a:miter lim="800000"/>
                <a:headEnd/>
                <a:tailEnd/>
              </a:ln>
            </p:spPr>
            <p:txBody>
              <a:bodyPr>
                <a:spAutoFit/>
              </a:bodyPr>
              <a:lstStyle/>
              <a:p>
                <a:pPr fontAlgn="base">
                  <a:spcBef>
                    <a:spcPct val="0"/>
                  </a:spcBef>
                  <a:spcAft>
                    <a:spcPct val="0"/>
                  </a:spcAft>
                </a:pPr>
                <a:r>
                  <a:rPr lang="en-US" sz="900" b="1">
                    <a:solidFill>
                      <a:prstClr val="black"/>
                    </a:solidFill>
                    <a:latin typeface="Arial" charset="0"/>
                    <a:cs typeface="Arial" charset="0"/>
                  </a:rPr>
                  <a:t>Capital</a:t>
                </a:r>
              </a:p>
            </p:txBody>
          </p:sp>
          <p:sp>
            <p:nvSpPr>
              <p:cNvPr id="124955" name="TextBox 48"/>
              <p:cNvSpPr txBox="1">
                <a:spLocks noChangeArrowheads="1"/>
              </p:cNvSpPr>
              <p:nvPr/>
            </p:nvSpPr>
            <p:spPr bwMode="auto">
              <a:xfrm>
                <a:off x="8034917" y="4635813"/>
                <a:ext cx="533400" cy="173719"/>
              </a:xfrm>
              <a:prstGeom prst="rect">
                <a:avLst/>
              </a:prstGeom>
              <a:noFill/>
              <a:ln w="9525">
                <a:noFill/>
                <a:miter lim="800000"/>
                <a:headEnd/>
                <a:tailEnd/>
              </a:ln>
            </p:spPr>
            <p:txBody>
              <a:bodyPr>
                <a:spAutoFit/>
              </a:bodyPr>
              <a:lstStyle/>
              <a:p>
                <a:pPr fontAlgn="base">
                  <a:spcBef>
                    <a:spcPct val="0"/>
                  </a:spcBef>
                  <a:spcAft>
                    <a:spcPct val="0"/>
                  </a:spcAft>
                </a:pPr>
                <a:r>
                  <a:rPr lang="en-US" sz="900" b="1" dirty="0">
                    <a:solidFill>
                      <a:prstClr val="black"/>
                    </a:solidFill>
                    <a:latin typeface="Arial" charset="0"/>
                    <a:cs typeface="Arial" charset="0"/>
                  </a:rPr>
                  <a:t>Time</a:t>
                </a:r>
              </a:p>
            </p:txBody>
          </p:sp>
        </p:grpSp>
        <p:sp>
          <p:nvSpPr>
            <p:cNvPr id="124933" name="TextBox 77"/>
            <p:cNvSpPr txBox="1">
              <a:spLocks noChangeArrowheads="1"/>
            </p:cNvSpPr>
            <p:nvPr/>
          </p:nvSpPr>
          <p:spPr bwMode="auto">
            <a:xfrm>
              <a:off x="5457056" y="2115151"/>
              <a:ext cx="2305368" cy="276991"/>
            </a:xfrm>
            <a:prstGeom prst="rect">
              <a:avLst/>
            </a:prstGeom>
            <a:noFill/>
            <a:ln w="9525">
              <a:solidFill>
                <a:schemeClr val="tx1"/>
              </a:solidFill>
              <a:miter lim="800000"/>
              <a:headEnd/>
              <a:tailEnd/>
            </a:ln>
          </p:spPr>
          <p:txBody>
            <a:bodyPr>
              <a:spAutoFit/>
            </a:bodyPr>
            <a:lstStyle/>
            <a:p>
              <a:pPr algn="ctr" fontAlgn="base">
                <a:spcBef>
                  <a:spcPct val="0"/>
                </a:spcBef>
                <a:spcAft>
                  <a:spcPct val="0"/>
                </a:spcAft>
              </a:pPr>
              <a:r>
                <a:rPr lang="en-US" sz="1200" b="1" i="1">
                  <a:solidFill>
                    <a:prstClr val="black"/>
                  </a:solidFill>
                  <a:latin typeface="Arial" charset="0"/>
                  <a:cs typeface="Arial" charset="0"/>
                </a:rPr>
                <a:t>Growth Stage Investors</a:t>
              </a:r>
              <a:endParaRPr lang="en-US" sz="500" b="1" i="1">
                <a:solidFill>
                  <a:prstClr val="black"/>
                </a:solidFill>
                <a:latin typeface="Arial" charset="0"/>
                <a:cs typeface="Arial" charset="0"/>
              </a:endParaRPr>
            </a:p>
          </p:txBody>
        </p:sp>
        <p:sp>
          <p:nvSpPr>
            <p:cNvPr id="124934" name="TextBox 77"/>
            <p:cNvSpPr txBox="1">
              <a:spLocks noChangeArrowheads="1"/>
            </p:cNvSpPr>
            <p:nvPr/>
          </p:nvSpPr>
          <p:spPr bwMode="auto">
            <a:xfrm>
              <a:off x="978289" y="2095784"/>
              <a:ext cx="1550161" cy="276991"/>
            </a:xfrm>
            <a:prstGeom prst="rect">
              <a:avLst/>
            </a:prstGeom>
            <a:noFill/>
            <a:ln w="9525">
              <a:solidFill>
                <a:schemeClr val="tx1"/>
              </a:solidFill>
              <a:miter lim="800000"/>
              <a:headEnd/>
              <a:tailEnd/>
            </a:ln>
          </p:spPr>
          <p:txBody>
            <a:bodyPr>
              <a:spAutoFit/>
            </a:bodyPr>
            <a:lstStyle/>
            <a:p>
              <a:pPr algn="ctr" fontAlgn="base">
                <a:spcBef>
                  <a:spcPct val="0"/>
                </a:spcBef>
                <a:spcAft>
                  <a:spcPct val="0"/>
                </a:spcAft>
              </a:pPr>
              <a:r>
                <a:rPr lang="en-US" sz="1200" b="1" i="1" dirty="0">
                  <a:solidFill>
                    <a:prstClr val="black"/>
                  </a:solidFill>
                  <a:latin typeface="Arial" charset="0"/>
                  <a:cs typeface="Arial" charset="0"/>
                </a:rPr>
                <a:t>Seed Investors</a:t>
              </a:r>
              <a:endParaRPr lang="en-US" sz="500" b="1" i="1" dirty="0">
                <a:solidFill>
                  <a:prstClr val="black"/>
                </a:solidFill>
                <a:latin typeface="Arial" charset="0"/>
                <a:cs typeface="Arial" charset="0"/>
              </a:endParaRPr>
            </a:p>
          </p:txBody>
        </p:sp>
        <p:sp>
          <p:nvSpPr>
            <p:cNvPr id="124935" name="TextBox 77"/>
            <p:cNvSpPr txBox="1">
              <a:spLocks noChangeArrowheads="1"/>
            </p:cNvSpPr>
            <p:nvPr/>
          </p:nvSpPr>
          <p:spPr bwMode="auto">
            <a:xfrm>
              <a:off x="2982605" y="2095606"/>
              <a:ext cx="2305370" cy="276991"/>
            </a:xfrm>
            <a:prstGeom prst="rect">
              <a:avLst/>
            </a:prstGeom>
            <a:noFill/>
            <a:ln w="9525">
              <a:solidFill>
                <a:schemeClr val="tx1"/>
              </a:solidFill>
              <a:miter lim="800000"/>
              <a:headEnd/>
              <a:tailEnd/>
            </a:ln>
          </p:spPr>
          <p:txBody>
            <a:bodyPr>
              <a:spAutoFit/>
            </a:bodyPr>
            <a:lstStyle/>
            <a:p>
              <a:pPr algn="ctr" fontAlgn="base">
                <a:spcBef>
                  <a:spcPct val="0"/>
                </a:spcBef>
                <a:spcAft>
                  <a:spcPct val="0"/>
                </a:spcAft>
              </a:pPr>
              <a:r>
                <a:rPr lang="en-US" sz="1200" b="1" i="1">
                  <a:solidFill>
                    <a:prstClr val="black"/>
                  </a:solidFill>
                  <a:latin typeface="Arial" charset="0"/>
                  <a:cs typeface="Arial" charset="0"/>
                </a:rPr>
                <a:t>Early Stage Investors</a:t>
              </a:r>
              <a:endParaRPr lang="en-US" sz="500" b="1" i="1">
                <a:solidFill>
                  <a:prstClr val="black"/>
                </a:solidFill>
                <a:latin typeface="Arial" charset="0"/>
                <a:cs typeface="Arial" charset="0"/>
              </a:endParaRPr>
            </a:p>
          </p:txBody>
        </p:sp>
        <p:sp>
          <p:nvSpPr>
            <p:cNvPr id="124936" name="TextBox 77"/>
            <p:cNvSpPr txBox="1">
              <a:spLocks noChangeArrowheads="1"/>
            </p:cNvSpPr>
            <p:nvPr/>
          </p:nvSpPr>
          <p:spPr bwMode="auto">
            <a:xfrm>
              <a:off x="7816308" y="2117615"/>
              <a:ext cx="1978786" cy="276991"/>
            </a:xfrm>
            <a:prstGeom prst="rect">
              <a:avLst/>
            </a:prstGeom>
            <a:noFill/>
            <a:ln w="9525">
              <a:solidFill>
                <a:schemeClr val="tx1"/>
              </a:solidFill>
              <a:miter lim="800000"/>
              <a:headEnd/>
              <a:tailEnd/>
            </a:ln>
          </p:spPr>
          <p:txBody>
            <a:bodyPr>
              <a:spAutoFit/>
            </a:bodyPr>
            <a:lstStyle/>
            <a:p>
              <a:pPr algn="ctr" fontAlgn="base">
                <a:spcBef>
                  <a:spcPct val="0"/>
                </a:spcBef>
                <a:spcAft>
                  <a:spcPct val="0"/>
                </a:spcAft>
              </a:pPr>
              <a:r>
                <a:rPr lang="en-US" sz="1200" b="1" i="1">
                  <a:solidFill>
                    <a:prstClr val="black"/>
                  </a:solidFill>
                  <a:latin typeface="Arial" charset="0"/>
                  <a:cs typeface="Arial" charset="0"/>
                </a:rPr>
                <a:t>Late Stage Investors</a:t>
              </a:r>
              <a:endParaRPr lang="en-US" sz="500" b="1" i="1">
                <a:solidFill>
                  <a:prstClr val="black"/>
                </a:solidFill>
                <a:latin typeface="Arial" charset="0"/>
                <a:cs typeface="Arial" charset="0"/>
              </a:endParaRPr>
            </a:p>
          </p:txBody>
        </p:sp>
      </p:grpSp>
      <p:sp>
        <p:nvSpPr>
          <p:cNvPr id="3" name="TextBox 2"/>
          <p:cNvSpPr txBox="1"/>
          <p:nvPr/>
        </p:nvSpPr>
        <p:spPr>
          <a:xfrm>
            <a:off x="533400" y="4159984"/>
            <a:ext cx="1633781" cy="1631216"/>
          </a:xfrm>
          <a:prstGeom prst="rect">
            <a:avLst/>
          </a:prstGeom>
          <a:solidFill>
            <a:schemeClr val="bg1">
              <a:lumMod val="65000"/>
              <a:alpha val="52000"/>
            </a:schemeClr>
          </a:solidFill>
        </p:spPr>
        <p:txBody>
          <a:bodyPr wrap="none" rtlCol="0">
            <a:spAutoFit/>
          </a:bodyPr>
          <a:lstStyle/>
          <a:p>
            <a:pPr fontAlgn="base">
              <a:spcBef>
                <a:spcPct val="0"/>
              </a:spcBef>
              <a:spcAft>
                <a:spcPct val="0"/>
              </a:spcAft>
            </a:pPr>
            <a:r>
              <a:rPr lang="en-US" sz="2000" dirty="0" smtClean="0">
                <a:solidFill>
                  <a:srgbClr val="333399"/>
                </a:solidFill>
                <a:latin typeface="Arial" charset="0"/>
                <a:cs typeface="Arial" charset="0"/>
              </a:rPr>
              <a:t>Bootstrap</a:t>
            </a:r>
          </a:p>
          <a:p>
            <a:pPr fontAlgn="base">
              <a:spcBef>
                <a:spcPct val="0"/>
              </a:spcBef>
              <a:spcAft>
                <a:spcPct val="0"/>
              </a:spcAft>
            </a:pPr>
            <a:r>
              <a:rPr lang="en-US" sz="2000" dirty="0" smtClean="0">
                <a:solidFill>
                  <a:srgbClr val="333399"/>
                </a:solidFill>
                <a:latin typeface="Arial" charset="0"/>
                <a:cs typeface="Arial" charset="0"/>
              </a:rPr>
              <a:t>F&amp;F</a:t>
            </a:r>
            <a:endParaRPr lang="en-US" sz="2000" dirty="0" smtClean="0">
              <a:solidFill>
                <a:srgbClr val="333399"/>
              </a:solidFill>
              <a:latin typeface="Arial" charset="0"/>
              <a:cs typeface="Arial" charset="0"/>
            </a:endParaRPr>
          </a:p>
          <a:p>
            <a:pPr fontAlgn="base">
              <a:spcBef>
                <a:spcPct val="0"/>
              </a:spcBef>
              <a:spcAft>
                <a:spcPct val="0"/>
              </a:spcAft>
            </a:pPr>
            <a:r>
              <a:rPr lang="en-US" sz="2000" dirty="0" smtClean="0">
                <a:solidFill>
                  <a:srgbClr val="333399"/>
                </a:solidFill>
                <a:latin typeface="Arial" charset="0"/>
                <a:cs typeface="Arial" charset="0"/>
              </a:rPr>
              <a:t>Angels</a:t>
            </a:r>
            <a:endParaRPr lang="en-US" sz="2000" dirty="0">
              <a:solidFill>
                <a:srgbClr val="333399"/>
              </a:solidFill>
              <a:latin typeface="Arial" charset="0"/>
              <a:cs typeface="Arial" charset="0"/>
            </a:endParaRPr>
          </a:p>
          <a:p>
            <a:pPr fontAlgn="base">
              <a:spcBef>
                <a:spcPct val="0"/>
              </a:spcBef>
              <a:spcAft>
                <a:spcPct val="0"/>
              </a:spcAft>
            </a:pPr>
            <a:r>
              <a:rPr lang="en-US" sz="2000" dirty="0" smtClean="0">
                <a:solidFill>
                  <a:srgbClr val="333399"/>
                </a:solidFill>
                <a:latin typeface="Arial" charset="0"/>
                <a:cs typeface="Arial" charset="0"/>
              </a:rPr>
              <a:t>Incubators</a:t>
            </a:r>
            <a:endParaRPr lang="en-US" sz="2000" dirty="0">
              <a:solidFill>
                <a:srgbClr val="333399"/>
              </a:solidFill>
              <a:latin typeface="Arial" charset="0"/>
              <a:cs typeface="Arial" charset="0"/>
            </a:endParaRPr>
          </a:p>
          <a:p>
            <a:pPr fontAlgn="base">
              <a:spcBef>
                <a:spcPct val="0"/>
              </a:spcBef>
              <a:spcAft>
                <a:spcPct val="0"/>
              </a:spcAft>
            </a:pPr>
            <a:r>
              <a:rPr lang="en-US" sz="2000" dirty="0">
                <a:solidFill>
                  <a:srgbClr val="333399"/>
                </a:solidFill>
                <a:latin typeface="Arial" charset="0"/>
                <a:cs typeface="Arial" charset="0"/>
              </a:rPr>
              <a:t>Govt. </a:t>
            </a:r>
            <a:r>
              <a:rPr lang="en-US" sz="2000" dirty="0" smtClean="0">
                <a:solidFill>
                  <a:srgbClr val="333399"/>
                </a:solidFill>
                <a:latin typeface="Arial" charset="0"/>
                <a:cs typeface="Arial" charset="0"/>
              </a:rPr>
              <a:t>Grants</a:t>
            </a:r>
            <a:endParaRPr lang="en-US" sz="2000" dirty="0">
              <a:solidFill>
                <a:srgbClr val="333399"/>
              </a:solidFill>
              <a:latin typeface="Arial" charset="0"/>
              <a:cs typeface="Arial" charset="0"/>
            </a:endParaRPr>
          </a:p>
        </p:txBody>
      </p:sp>
      <p:sp>
        <p:nvSpPr>
          <p:cNvPr id="5" name="TextBox 4"/>
          <p:cNvSpPr txBox="1"/>
          <p:nvPr/>
        </p:nvSpPr>
        <p:spPr>
          <a:xfrm>
            <a:off x="2362201" y="3016984"/>
            <a:ext cx="2137792" cy="1631216"/>
          </a:xfrm>
          <a:prstGeom prst="rect">
            <a:avLst/>
          </a:prstGeom>
          <a:solidFill>
            <a:srgbClr val="FFCC00">
              <a:alpha val="46000"/>
            </a:srgbClr>
          </a:solidFill>
        </p:spPr>
        <p:txBody>
          <a:bodyPr wrap="square" rtlCol="0">
            <a:spAutoFit/>
          </a:bodyPr>
          <a:lstStyle/>
          <a:p>
            <a:pPr fontAlgn="base">
              <a:spcBef>
                <a:spcPct val="0"/>
              </a:spcBef>
              <a:spcAft>
                <a:spcPct val="0"/>
              </a:spcAft>
            </a:pPr>
            <a:r>
              <a:rPr lang="en-US" sz="2000" dirty="0">
                <a:solidFill>
                  <a:srgbClr val="333399"/>
                </a:solidFill>
                <a:latin typeface="Arial" charset="0"/>
                <a:cs typeface="Arial" charset="0"/>
              </a:rPr>
              <a:t>Super </a:t>
            </a:r>
            <a:r>
              <a:rPr lang="en-US" sz="2000" dirty="0" smtClean="0">
                <a:solidFill>
                  <a:srgbClr val="333399"/>
                </a:solidFill>
                <a:latin typeface="Arial" charset="0"/>
                <a:cs typeface="Arial" charset="0"/>
              </a:rPr>
              <a:t>Angels</a:t>
            </a:r>
            <a:endParaRPr lang="en-US" sz="2000" dirty="0" smtClean="0">
              <a:solidFill>
                <a:srgbClr val="333399"/>
              </a:solidFill>
              <a:latin typeface="Arial" charset="0"/>
              <a:cs typeface="Arial" charset="0"/>
            </a:endParaRPr>
          </a:p>
          <a:p>
            <a:pPr fontAlgn="base">
              <a:spcBef>
                <a:spcPct val="0"/>
              </a:spcBef>
              <a:spcAft>
                <a:spcPct val="0"/>
              </a:spcAft>
            </a:pPr>
            <a:r>
              <a:rPr lang="en-US" sz="2000" dirty="0" smtClean="0">
                <a:solidFill>
                  <a:srgbClr val="333399"/>
                </a:solidFill>
                <a:latin typeface="Arial" charset="0"/>
                <a:cs typeface="Arial" charset="0"/>
              </a:rPr>
              <a:t>VCs</a:t>
            </a:r>
            <a:endParaRPr lang="en-US" sz="2000" dirty="0">
              <a:solidFill>
                <a:srgbClr val="333399"/>
              </a:solidFill>
              <a:latin typeface="Arial" charset="0"/>
              <a:cs typeface="Arial" charset="0"/>
            </a:endParaRPr>
          </a:p>
          <a:p>
            <a:pPr fontAlgn="base">
              <a:spcBef>
                <a:spcPct val="0"/>
              </a:spcBef>
              <a:spcAft>
                <a:spcPct val="0"/>
              </a:spcAft>
            </a:pPr>
            <a:r>
              <a:rPr lang="en-US" sz="2000" dirty="0">
                <a:solidFill>
                  <a:srgbClr val="333399"/>
                </a:solidFill>
                <a:latin typeface="Arial" charset="0"/>
                <a:cs typeface="Arial" charset="0"/>
              </a:rPr>
              <a:t>SPRING SEEDS</a:t>
            </a:r>
          </a:p>
          <a:p>
            <a:pPr fontAlgn="base">
              <a:spcBef>
                <a:spcPct val="0"/>
              </a:spcBef>
              <a:spcAft>
                <a:spcPct val="0"/>
              </a:spcAft>
            </a:pPr>
            <a:r>
              <a:rPr lang="en-US" sz="2000" dirty="0" smtClean="0">
                <a:solidFill>
                  <a:srgbClr val="333399"/>
                </a:solidFill>
                <a:latin typeface="Arial" charset="0"/>
                <a:cs typeface="Arial" charset="0"/>
              </a:rPr>
              <a:t>Partnership</a:t>
            </a:r>
            <a:endParaRPr lang="en-US" sz="2000" dirty="0">
              <a:solidFill>
                <a:srgbClr val="333399"/>
              </a:solidFill>
              <a:latin typeface="Arial" charset="0"/>
              <a:cs typeface="Arial" charset="0"/>
            </a:endParaRPr>
          </a:p>
          <a:p>
            <a:pPr fontAlgn="base">
              <a:spcBef>
                <a:spcPct val="0"/>
              </a:spcBef>
              <a:spcAft>
                <a:spcPct val="0"/>
              </a:spcAft>
            </a:pPr>
            <a:endParaRPr lang="en-US" sz="2000" dirty="0">
              <a:solidFill>
                <a:prstClr val="black"/>
              </a:solidFill>
              <a:latin typeface="Arial" charset="0"/>
              <a:cs typeface="Arial" charset="0"/>
            </a:endParaRPr>
          </a:p>
        </p:txBody>
      </p:sp>
      <p:sp>
        <p:nvSpPr>
          <p:cNvPr id="8" name="TextBox 7"/>
          <p:cNvSpPr txBox="1"/>
          <p:nvPr/>
        </p:nvSpPr>
        <p:spPr>
          <a:xfrm>
            <a:off x="5634132" y="2133600"/>
            <a:ext cx="2747868" cy="1323439"/>
          </a:xfrm>
          <a:prstGeom prst="rect">
            <a:avLst/>
          </a:prstGeom>
          <a:solidFill>
            <a:srgbClr val="FF9900">
              <a:alpha val="22000"/>
            </a:srgbClr>
          </a:solidFill>
        </p:spPr>
        <p:txBody>
          <a:bodyPr wrap="none" rtlCol="0">
            <a:spAutoFit/>
          </a:bodyPr>
          <a:lstStyle/>
          <a:p>
            <a:pPr fontAlgn="base">
              <a:spcBef>
                <a:spcPct val="0"/>
              </a:spcBef>
              <a:spcAft>
                <a:spcPct val="0"/>
              </a:spcAft>
            </a:pPr>
            <a:r>
              <a:rPr lang="en-US" sz="2000" dirty="0" smtClean="0">
                <a:solidFill>
                  <a:srgbClr val="333399"/>
                </a:solidFill>
                <a:latin typeface="Arial" charset="0"/>
                <a:cs typeface="Arial" charset="0"/>
              </a:rPr>
              <a:t>Growth/late stage VCs</a:t>
            </a:r>
            <a:endParaRPr lang="en-US" sz="2000" dirty="0">
              <a:solidFill>
                <a:srgbClr val="333399"/>
              </a:solidFill>
              <a:latin typeface="Arial" charset="0"/>
              <a:cs typeface="Arial" charset="0"/>
            </a:endParaRPr>
          </a:p>
          <a:p>
            <a:pPr fontAlgn="base">
              <a:spcBef>
                <a:spcPct val="0"/>
              </a:spcBef>
              <a:spcAft>
                <a:spcPct val="0"/>
              </a:spcAft>
            </a:pPr>
            <a:r>
              <a:rPr lang="en-US" sz="2000" dirty="0" smtClean="0">
                <a:solidFill>
                  <a:srgbClr val="333399"/>
                </a:solidFill>
                <a:latin typeface="Arial" charset="0"/>
                <a:cs typeface="Arial" charset="0"/>
              </a:rPr>
              <a:t>Strategic investors</a:t>
            </a:r>
          </a:p>
          <a:p>
            <a:pPr fontAlgn="base">
              <a:spcBef>
                <a:spcPct val="0"/>
              </a:spcBef>
              <a:spcAft>
                <a:spcPct val="0"/>
              </a:spcAft>
            </a:pPr>
            <a:r>
              <a:rPr lang="en-US" sz="2000" dirty="0" smtClean="0">
                <a:solidFill>
                  <a:srgbClr val="333399"/>
                </a:solidFill>
                <a:latin typeface="Arial" charset="0"/>
                <a:cs typeface="Arial" charset="0"/>
              </a:rPr>
              <a:t>IPO</a:t>
            </a:r>
            <a:endParaRPr lang="en-US" sz="2000" dirty="0">
              <a:solidFill>
                <a:srgbClr val="333399"/>
              </a:solidFill>
              <a:latin typeface="Arial" charset="0"/>
              <a:cs typeface="Arial" charset="0"/>
            </a:endParaRPr>
          </a:p>
          <a:p>
            <a:pPr fontAlgn="base">
              <a:spcBef>
                <a:spcPct val="0"/>
              </a:spcBef>
              <a:spcAft>
                <a:spcPct val="0"/>
              </a:spcAft>
            </a:pPr>
            <a:endParaRPr lang="en-US" sz="2000" dirty="0">
              <a:solidFill>
                <a:srgbClr val="333399"/>
              </a:solidFill>
              <a:latin typeface="Arial" charset="0"/>
              <a:cs typeface="Arial" charset="0"/>
            </a:endParaRPr>
          </a:p>
        </p:txBody>
      </p:sp>
      <p:sp>
        <p:nvSpPr>
          <p:cNvPr id="2" name="Title 1"/>
          <p:cNvSpPr>
            <a:spLocks noGrp="1"/>
          </p:cNvSpPr>
          <p:nvPr>
            <p:ph type="title"/>
          </p:nvPr>
        </p:nvSpPr>
        <p:spPr>
          <a:xfrm>
            <a:off x="457200" y="76200"/>
            <a:ext cx="8229600" cy="766798"/>
          </a:xfrm>
          <a:solidFill>
            <a:srgbClr val="000066"/>
          </a:solidFill>
          <a:ln w="9525">
            <a:noFill/>
            <a:miter lim="800000"/>
            <a:headEnd/>
            <a:tailEnd/>
          </a:ln>
        </p:spPr>
        <p:txBody>
          <a:bodyPr vert="horz" wrap="square" lIns="77925" tIns="38963" rIns="77925" bIns="38963" numCol="1" anchor="ctr" anchorCtr="0" compatLnSpc="1">
            <a:prstTxWarp prst="textNoShape">
              <a:avLst/>
            </a:prstTxWarp>
            <a:normAutofit/>
          </a:bodyPr>
          <a:lstStyle/>
          <a:p>
            <a:r>
              <a:rPr lang="en-US" sz="3100" b="1" dirty="0">
                <a:solidFill>
                  <a:schemeClr val="bg1"/>
                </a:solidFill>
                <a:latin typeface="Arial" pitchFamily="34" charset="0"/>
                <a:cs typeface="Arial" pitchFamily="34" charset="0"/>
              </a:rPr>
              <a:t>Sources of Funding For Entrepreneurs</a:t>
            </a:r>
          </a:p>
        </p:txBody>
      </p:sp>
      <p:cxnSp>
        <p:nvCxnSpPr>
          <p:cNvPr id="40" name="Straight Connector 39"/>
          <p:cNvCxnSpPr/>
          <p:nvPr/>
        </p:nvCxnSpPr>
        <p:spPr bwMode="auto">
          <a:xfrm flipV="1">
            <a:off x="4724399" y="1627582"/>
            <a:ext cx="1" cy="44100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54277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7" name="Picture 2" descr="C:\Users\Daniel Tan\Documents\iGlobe\Branding, marketing, promotion &amp; publicity\Events\JWEF 2011\Lone Person - Peasap.jpg"/>
          <p:cNvPicPr>
            <a:picLocks noChangeAspect="1" noChangeArrowheads="1"/>
          </p:cNvPicPr>
          <p:nvPr/>
        </p:nvPicPr>
        <p:blipFill>
          <a:blip r:embed="rId3"/>
          <a:srcRect l="2" t="23460" r="23460" b="2"/>
          <a:stretch>
            <a:fillRect/>
          </a:stretch>
        </p:blipFill>
        <p:spPr bwMode="auto">
          <a:xfrm>
            <a:off x="0" y="0"/>
            <a:ext cx="9144000" cy="6858000"/>
          </a:xfrm>
          <a:prstGeom prst="rect">
            <a:avLst/>
          </a:prstGeom>
          <a:noFill/>
          <a:ln w="9525">
            <a:noFill/>
            <a:miter lim="800000"/>
            <a:headEnd/>
            <a:tailEnd/>
          </a:ln>
        </p:spPr>
      </p:pic>
      <p:sp>
        <p:nvSpPr>
          <p:cNvPr id="101378" name="TextBox 2"/>
          <p:cNvSpPr txBox="1">
            <a:spLocks noChangeArrowheads="1"/>
          </p:cNvSpPr>
          <p:nvPr/>
        </p:nvSpPr>
        <p:spPr bwMode="auto">
          <a:xfrm>
            <a:off x="4" y="6672271"/>
            <a:ext cx="2981325" cy="185737"/>
          </a:xfrm>
          <a:prstGeom prst="rect">
            <a:avLst/>
          </a:prstGeom>
          <a:noFill/>
          <a:ln w="9525">
            <a:noFill/>
            <a:miter lim="800000"/>
            <a:headEnd/>
            <a:tailEnd/>
          </a:ln>
        </p:spPr>
        <p:txBody>
          <a:bodyPr lIns="77925" tIns="38963" rIns="77925" bIns="38963">
            <a:spAutoFit/>
          </a:bodyPr>
          <a:lstStyle/>
          <a:p>
            <a:pPr fontAlgn="base">
              <a:spcBef>
                <a:spcPct val="0"/>
              </a:spcBef>
              <a:spcAft>
                <a:spcPct val="0"/>
              </a:spcAft>
            </a:pPr>
            <a:r>
              <a:rPr lang="en-US" sz="600" i="1" dirty="0">
                <a:solidFill>
                  <a:prstClr val="white"/>
                </a:solidFill>
                <a:latin typeface="Arial" charset="0"/>
                <a:cs typeface="Arial" charset="0"/>
              </a:rPr>
              <a:t>http://www.flickr.com/photos/peasap/5356561552</a:t>
            </a:r>
            <a:r>
              <a:rPr lang="en-US" sz="700" dirty="0">
                <a:solidFill>
                  <a:prstClr val="white"/>
                </a:solidFill>
                <a:latin typeface="Arial" charset="0"/>
                <a:cs typeface="Arial" charset="0"/>
              </a:rPr>
              <a:t>/</a:t>
            </a:r>
            <a:endParaRPr lang="en-SG" sz="700" dirty="0">
              <a:solidFill>
                <a:prstClr val="white"/>
              </a:solidFill>
              <a:latin typeface="Arial" charset="0"/>
              <a:cs typeface="Arial" charset="0"/>
            </a:endParaRPr>
          </a:p>
        </p:txBody>
      </p:sp>
      <p:sp>
        <p:nvSpPr>
          <p:cNvPr id="101379" name="TextBox 8"/>
          <p:cNvSpPr>
            <a:spLocks noChangeArrowheads="1"/>
          </p:cNvSpPr>
          <p:nvPr/>
        </p:nvSpPr>
        <p:spPr bwMode="auto">
          <a:xfrm>
            <a:off x="6300788" y="2665038"/>
            <a:ext cx="2273300" cy="904303"/>
          </a:xfrm>
          <a:prstGeom prst="roundRect">
            <a:avLst>
              <a:gd name="adj" fmla="val 16667"/>
            </a:avLst>
          </a:prstGeom>
          <a:solidFill>
            <a:schemeClr val="bg1"/>
          </a:solidFill>
          <a:ln w="9525">
            <a:noFill/>
            <a:round/>
            <a:headEnd/>
            <a:tailEnd/>
          </a:ln>
        </p:spPr>
        <p:txBody>
          <a:bodyPr lIns="77925" tIns="38963" rIns="77925" bIns="38963">
            <a:spAutoFit/>
          </a:bodyPr>
          <a:lstStyle/>
          <a:p>
            <a:pPr algn="ctr" fontAlgn="base">
              <a:spcBef>
                <a:spcPct val="0"/>
              </a:spcBef>
              <a:spcAft>
                <a:spcPct val="0"/>
              </a:spcAft>
            </a:pPr>
            <a:r>
              <a:rPr lang="en-US" sz="2400" b="1">
                <a:solidFill>
                  <a:prstClr val="black"/>
                </a:solidFill>
                <a:latin typeface="Arial Narrow" pitchFamily="34" charset="0"/>
                <a:cs typeface="Arial" charset="0"/>
              </a:rPr>
              <a:t>Market?</a:t>
            </a:r>
          </a:p>
          <a:p>
            <a:pPr algn="ctr" fontAlgn="base">
              <a:spcBef>
                <a:spcPct val="0"/>
              </a:spcBef>
              <a:spcAft>
                <a:spcPct val="0"/>
              </a:spcAft>
            </a:pPr>
            <a:r>
              <a:rPr lang="en-US" sz="2400" b="1">
                <a:solidFill>
                  <a:prstClr val="black"/>
                </a:solidFill>
                <a:latin typeface="Arial Narrow" pitchFamily="34" charset="0"/>
                <a:cs typeface="Arial" charset="0"/>
              </a:rPr>
              <a:t>Positioning?</a:t>
            </a:r>
            <a:endParaRPr lang="en-SG" sz="2000">
              <a:solidFill>
                <a:prstClr val="black"/>
              </a:solidFill>
              <a:latin typeface="Arial Narrow" pitchFamily="34" charset="0"/>
              <a:cs typeface="Arial" charset="0"/>
            </a:endParaRPr>
          </a:p>
        </p:txBody>
      </p:sp>
      <p:sp>
        <p:nvSpPr>
          <p:cNvPr id="101380" name="TextBox 8"/>
          <p:cNvSpPr>
            <a:spLocks noChangeArrowheads="1"/>
          </p:cNvSpPr>
          <p:nvPr/>
        </p:nvSpPr>
        <p:spPr bwMode="auto">
          <a:xfrm>
            <a:off x="5148267" y="1441076"/>
            <a:ext cx="2647950" cy="904303"/>
          </a:xfrm>
          <a:prstGeom prst="roundRect">
            <a:avLst>
              <a:gd name="adj" fmla="val 16667"/>
            </a:avLst>
          </a:prstGeom>
          <a:solidFill>
            <a:schemeClr val="bg1"/>
          </a:solidFill>
          <a:ln w="9525">
            <a:noFill/>
            <a:round/>
            <a:headEnd/>
            <a:tailEnd/>
          </a:ln>
        </p:spPr>
        <p:txBody>
          <a:bodyPr lIns="77925" tIns="38963" rIns="77925" bIns="38963">
            <a:spAutoFit/>
          </a:bodyPr>
          <a:lstStyle/>
          <a:p>
            <a:pPr algn="ctr" fontAlgn="base">
              <a:spcBef>
                <a:spcPct val="0"/>
              </a:spcBef>
              <a:spcAft>
                <a:spcPct val="0"/>
              </a:spcAft>
            </a:pPr>
            <a:r>
              <a:rPr lang="en-US" sz="2400" b="1">
                <a:solidFill>
                  <a:prstClr val="black"/>
                </a:solidFill>
                <a:latin typeface="Arial Narrow" pitchFamily="34" charset="0"/>
                <a:cs typeface="Arial" charset="0"/>
              </a:rPr>
              <a:t>Technology?</a:t>
            </a:r>
          </a:p>
          <a:p>
            <a:pPr algn="ctr" fontAlgn="base">
              <a:spcBef>
                <a:spcPct val="0"/>
              </a:spcBef>
              <a:spcAft>
                <a:spcPct val="0"/>
              </a:spcAft>
            </a:pPr>
            <a:r>
              <a:rPr lang="en-US" sz="2400" b="1">
                <a:solidFill>
                  <a:prstClr val="black"/>
                </a:solidFill>
                <a:latin typeface="Arial Narrow" pitchFamily="34" charset="0"/>
                <a:cs typeface="Arial" charset="0"/>
              </a:rPr>
              <a:t>Product?</a:t>
            </a:r>
            <a:endParaRPr lang="en-SG" sz="2000">
              <a:solidFill>
                <a:prstClr val="black"/>
              </a:solidFill>
              <a:latin typeface="Arial Narrow" pitchFamily="34" charset="0"/>
              <a:cs typeface="Arial" charset="0"/>
            </a:endParaRPr>
          </a:p>
        </p:txBody>
      </p:sp>
      <p:sp>
        <p:nvSpPr>
          <p:cNvPr id="101381" name="TextBox 8"/>
          <p:cNvSpPr>
            <a:spLocks noChangeArrowheads="1"/>
          </p:cNvSpPr>
          <p:nvPr/>
        </p:nvSpPr>
        <p:spPr bwMode="auto">
          <a:xfrm>
            <a:off x="847725" y="4870070"/>
            <a:ext cx="2286000" cy="495680"/>
          </a:xfrm>
          <a:prstGeom prst="roundRect">
            <a:avLst>
              <a:gd name="adj" fmla="val 16667"/>
            </a:avLst>
          </a:prstGeom>
          <a:solidFill>
            <a:schemeClr val="bg1"/>
          </a:solidFill>
          <a:ln w="9525">
            <a:noFill/>
            <a:round/>
            <a:headEnd/>
            <a:tailEnd/>
          </a:ln>
        </p:spPr>
        <p:txBody>
          <a:bodyPr lIns="77925" tIns="38963" rIns="77925" bIns="38963">
            <a:spAutoFit/>
          </a:bodyPr>
          <a:lstStyle/>
          <a:p>
            <a:pPr algn="ctr" fontAlgn="base">
              <a:spcBef>
                <a:spcPct val="0"/>
              </a:spcBef>
              <a:spcAft>
                <a:spcPct val="0"/>
              </a:spcAft>
            </a:pPr>
            <a:r>
              <a:rPr lang="en-US" sz="2400" b="1">
                <a:solidFill>
                  <a:prstClr val="black"/>
                </a:solidFill>
                <a:latin typeface="Arial Narrow" pitchFamily="34" charset="0"/>
                <a:cs typeface="Arial" charset="0"/>
              </a:rPr>
              <a:t>Business Model?</a:t>
            </a:r>
            <a:endParaRPr lang="en-SG" sz="2000">
              <a:solidFill>
                <a:prstClr val="black"/>
              </a:solidFill>
              <a:latin typeface="Arial Narrow" pitchFamily="34" charset="0"/>
              <a:cs typeface="Arial" charset="0"/>
            </a:endParaRPr>
          </a:p>
        </p:txBody>
      </p:sp>
      <p:sp>
        <p:nvSpPr>
          <p:cNvPr id="101382" name="TextBox 8"/>
          <p:cNvSpPr>
            <a:spLocks noChangeArrowheads="1"/>
          </p:cNvSpPr>
          <p:nvPr/>
        </p:nvSpPr>
        <p:spPr bwMode="auto">
          <a:xfrm>
            <a:off x="250829" y="3909631"/>
            <a:ext cx="1941513" cy="495680"/>
          </a:xfrm>
          <a:prstGeom prst="roundRect">
            <a:avLst>
              <a:gd name="adj" fmla="val 16667"/>
            </a:avLst>
          </a:prstGeom>
          <a:solidFill>
            <a:schemeClr val="bg1"/>
          </a:solidFill>
          <a:ln w="9525">
            <a:noFill/>
            <a:round/>
            <a:headEnd/>
            <a:tailEnd/>
          </a:ln>
        </p:spPr>
        <p:txBody>
          <a:bodyPr lIns="77925" tIns="38963" rIns="77925" bIns="38963">
            <a:spAutoFit/>
          </a:bodyPr>
          <a:lstStyle/>
          <a:p>
            <a:pPr algn="ctr" fontAlgn="base">
              <a:spcBef>
                <a:spcPct val="0"/>
              </a:spcBef>
              <a:spcAft>
                <a:spcPct val="0"/>
              </a:spcAft>
            </a:pPr>
            <a:r>
              <a:rPr lang="en-US" sz="2400" b="1">
                <a:solidFill>
                  <a:prstClr val="black"/>
                </a:solidFill>
                <a:latin typeface="Arial Narrow" pitchFamily="34" charset="0"/>
                <a:cs typeface="Arial" charset="0"/>
              </a:rPr>
              <a:t>Right Team?</a:t>
            </a:r>
            <a:endParaRPr lang="en-SG" sz="2000">
              <a:solidFill>
                <a:prstClr val="black"/>
              </a:solidFill>
              <a:latin typeface="Arial Narrow" pitchFamily="34" charset="0"/>
              <a:cs typeface="Arial" charset="0"/>
            </a:endParaRPr>
          </a:p>
        </p:txBody>
      </p:sp>
      <p:sp>
        <p:nvSpPr>
          <p:cNvPr id="101383" name="TextBox 8"/>
          <p:cNvSpPr>
            <a:spLocks noChangeArrowheads="1"/>
          </p:cNvSpPr>
          <p:nvPr/>
        </p:nvSpPr>
        <p:spPr bwMode="auto">
          <a:xfrm>
            <a:off x="900117" y="3169856"/>
            <a:ext cx="1970087" cy="495680"/>
          </a:xfrm>
          <a:prstGeom prst="roundRect">
            <a:avLst>
              <a:gd name="adj" fmla="val 16667"/>
            </a:avLst>
          </a:prstGeom>
          <a:solidFill>
            <a:schemeClr val="bg1"/>
          </a:solidFill>
          <a:ln w="9525">
            <a:noFill/>
            <a:round/>
            <a:headEnd/>
            <a:tailEnd/>
          </a:ln>
        </p:spPr>
        <p:txBody>
          <a:bodyPr lIns="77925" tIns="38963" rIns="77925" bIns="38963">
            <a:spAutoFit/>
          </a:bodyPr>
          <a:lstStyle/>
          <a:p>
            <a:pPr algn="ctr" fontAlgn="base">
              <a:spcBef>
                <a:spcPct val="0"/>
              </a:spcBef>
              <a:spcAft>
                <a:spcPct val="0"/>
              </a:spcAft>
            </a:pPr>
            <a:r>
              <a:rPr lang="en-US" sz="2400" b="1">
                <a:solidFill>
                  <a:prstClr val="black"/>
                </a:solidFill>
                <a:latin typeface="Arial Narrow" pitchFamily="34" charset="0"/>
                <a:cs typeface="Arial" charset="0"/>
              </a:rPr>
              <a:t>Funding?</a:t>
            </a:r>
            <a:endParaRPr lang="en-SG" sz="2000">
              <a:solidFill>
                <a:prstClr val="black"/>
              </a:solidFill>
              <a:latin typeface="Arial Narrow" pitchFamily="34" charset="0"/>
              <a:cs typeface="Arial" charset="0"/>
            </a:endParaRPr>
          </a:p>
        </p:txBody>
      </p:sp>
      <p:sp>
        <p:nvSpPr>
          <p:cNvPr id="101384" name="TextBox 9"/>
          <p:cNvSpPr>
            <a:spLocks noChangeArrowheads="1"/>
          </p:cNvSpPr>
          <p:nvPr/>
        </p:nvSpPr>
        <p:spPr bwMode="auto">
          <a:xfrm>
            <a:off x="6781804" y="3723902"/>
            <a:ext cx="2327275" cy="904875"/>
          </a:xfrm>
          <a:prstGeom prst="roundRect">
            <a:avLst>
              <a:gd name="adj" fmla="val 16667"/>
            </a:avLst>
          </a:prstGeom>
          <a:solidFill>
            <a:schemeClr val="bg1"/>
          </a:solidFill>
          <a:ln w="9525">
            <a:noFill/>
            <a:round/>
            <a:headEnd/>
            <a:tailEnd/>
          </a:ln>
        </p:spPr>
        <p:txBody>
          <a:bodyPr lIns="77925" tIns="38963" rIns="77925" bIns="38963">
            <a:spAutoFit/>
          </a:bodyPr>
          <a:lstStyle/>
          <a:p>
            <a:pPr algn="ctr" fontAlgn="base">
              <a:spcBef>
                <a:spcPct val="0"/>
              </a:spcBef>
              <a:spcAft>
                <a:spcPct val="0"/>
              </a:spcAft>
            </a:pPr>
            <a:r>
              <a:rPr lang="en-US" sz="2400" b="1">
                <a:solidFill>
                  <a:prstClr val="black"/>
                </a:solidFill>
                <a:latin typeface="Arial Narrow" pitchFamily="34" charset="0"/>
                <a:cs typeface="Arial" charset="0"/>
              </a:rPr>
              <a:t>Solves Customer Problems?</a:t>
            </a:r>
            <a:endParaRPr lang="en-SG" sz="2000">
              <a:solidFill>
                <a:prstClr val="black"/>
              </a:solidFill>
              <a:latin typeface="Arial Narrow" pitchFamily="34" charset="0"/>
              <a:cs typeface="Arial" charset="0"/>
            </a:endParaRPr>
          </a:p>
        </p:txBody>
      </p:sp>
      <p:sp>
        <p:nvSpPr>
          <p:cNvPr id="101385" name="TextBox 8"/>
          <p:cNvSpPr>
            <a:spLocks noChangeArrowheads="1"/>
          </p:cNvSpPr>
          <p:nvPr/>
        </p:nvSpPr>
        <p:spPr bwMode="auto">
          <a:xfrm>
            <a:off x="5651500" y="4906581"/>
            <a:ext cx="2546350" cy="495300"/>
          </a:xfrm>
          <a:prstGeom prst="roundRect">
            <a:avLst>
              <a:gd name="adj" fmla="val 16667"/>
            </a:avLst>
          </a:prstGeom>
          <a:solidFill>
            <a:schemeClr val="bg1"/>
          </a:solidFill>
          <a:ln w="9525">
            <a:noFill/>
            <a:round/>
            <a:headEnd/>
            <a:tailEnd/>
          </a:ln>
        </p:spPr>
        <p:txBody>
          <a:bodyPr lIns="77925" tIns="38963" rIns="77925" bIns="38963">
            <a:spAutoFit/>
          </a:bodyPr>
          <a:lstStyle/>
          <a:p>
            <a:pPr algn="ctr" fontAlgn="base">
              <a:spcBef>
                <a:spcPct val="0"/>
              </a:spcBef>
              <a:spcAft>
                <a:spcPct val="0"/>
              </a:spcAft>
            </a:pPr>
            <a:r>
              <a:rPr lang="en-US" sz="2400" b="1">
                <a:solidFill>
                  <a:prstClr val="black"/>
                </a:solidFill>
                <a:latin typeface="Arial Narrow" pitchFamily="34" charset="0"/>
                <a:cs typeface="Arial" charset="0"/>
              </a:rPr>
              <a:t>How to compete?</a:t>
            </a:r>
            <a:endParaRPr lang="en-SG" sz="2000">
              <a:solidFill>
                <a:prstClr val="black"/>
              </a:solidFill>
              <a:latin typeface="Arial Narrow" pitchFamily="34" charset="0"/>
              <a:cs typeface="Arial" charset="0"/>
            </a:endParaRPr>
          </a:p>
        </p:txBody>
      </p:sp>
      <p:sp>
        <p:nvSpPr>
          <p:cNvPr id="101386" name="TextBox 11"/>
          <p:cNvSpPr>
            <a:spLocks noChangeArrowheads="1"/>
          </p:cNvSpPr>
          <p:nvPr/>
        </p:nvSpPr>
        <p:spPr bwMode="auto">
          <a:xfrm>
            <a:off x="1990729" y="5905120"/>
            <a:ext cx="2103438" cy="495680"/>
          </a:xfrm>
          <a:prstGeom prst="roundRect">
            <a:avLst>
              <a:gd name="adj" fmla="val 16667"/>
            </a:avLst>
          </a:prstGeom>
          <a:solidFill>
            <a:schemeClr val="bg1"/>
          </a:solidFill>
          <a:ln w="9525">
            <a:noFill/>
            <a:round/>
            <a:headEnd/>
            <a:tailEnd/>
          </a:ln>
        </p:spPr>
        <p:txBody>
          <a:bodyPr lIns="77925" tIns="38963" rIns="77925" bIns="38963">
            <a:spAutoFit/>
          </a:bodyPr>
          <a:lstStyle/>
          <a:p>
            <a:pPr algn="ctr" fontAlgn="base">
              <a:spcBef>
                <a:spcPct val="0"/>
              </a:spcBef>
              <a:spcAft>
                <a:spcPct val="0"/>
              </a:spcAft>
            </a:pPr>
            <a:r>
              <a:rPr lang="en-US" sz="2400" b="1">
                <a:solidFill>
                  <a:prstClr val="black"/>
                </a:solidFill>
                <a:latin typeface="Arial Narrow" pitchFamily="34" charset="0"/>
                <a:cs typeface="Arial" charset="0"/>
              </a:rPr>
              <a:t>Distribution?</a:t>
            </a:r>
            <a:endParaRPr lang="en-SG" sz="2000">
              <a:solidFill>
                <a:prstClr val="black"/>
              </a:solidFill>
              <a:latin typeface="Arial Narrow" pitchFamily="34" charset="0"/>
              <a:cs typeface="Arial" charset="0"/>
            </a:endParaRPr>
          </a:p>
        </p:txBody>
      </p:sp>
      <p:sp>
        <p:nvSpPr>
          <p:cNvPr id="52236" name="TextBox 12"/>
          <p:cNvSpPr>
            <a:spLocks noChangeArrowheads="1"/>
          </p:cNvSpPr>
          <p:nvPr/>
        </p:nvSpPr>
        <p:spPr bwMode="auto">
          <a:xfrm rot="859377">
            <a:off x="2700342" y="1506760"/>
            <a:ext cx="1201737" cy="495680"/>
          </a:xfrm>
          <a:prstGeom prst="roundRect">
            <a:avLst>
              <a:gd name="adj" fmla="val 16667"/>
            </a:avLst>
          </a:prstGeom>
          <a:solidFill>
            <a:srgbClr val="00FFFF"/>
          </a:solidFill>
          <a:ln w="9525">
            <a:noFill/>
            <a:round/>
            <a:headEnd/>
            <a:tailEnd/>
          </a:ln>
        </p:spPr>
        <p:txBody>
          <a:bodyPr lIns="77925" tIns="38963" rIns="77925" bIns="38963">
            <a:spAutoFit/>
          </a:bodyPr>
          <a:lstStyle/>
          <a:p>
            <a:pPr algn="ctr" fontAlgn="base">
              <a:spcBef>
                <a:spcPct val="0"/>
              </a:spcBef>
              <a:spcAft>
                <a:spcPct val="0"/>
              </a:spcAft>
            </a:pPr>
            <a:r>
              <a:rPr lang="en-US" altLang="zh-SG" sz="2400" b="1">
                <a:solidFill>
                  <a:prstClr val="black"/>
                </a:solidFill>
                <a:latin typeface="Arial Narrow" pitchFamily="34" charset="0"/>
                <a:cs typeface="Arial" charset="0"/>
              </a:rPr>
              <a:t>$5</a:t>
            </a:r>
            <a:r>
              <a:rPr lang="en-US" sz="2400" b="1">
                <a:solidFill>
                  <a:prstClr val="black"/>
                </a:solidFill>
                <a:latin typeface="Arial Narrow" pitchFamily="34" charset="0"/>
                <a:cs typeface="Arial" charset="0"/>
              </a:rPr>
              <a:t>0M?</a:t>
            </a:r>
            <a:endParaRPr lang="en-SG" sz="2000">
              <a:solidFill>
                <a:prstClr val="black"/>
              </a:solidFill>
              <a:latin typeface="Arial Narrow" pitchFamily="34" charset="0"/>
              <a:cs typeface="Arial" charset="0"/>
            </a:endParaRPr>
          </a:p>
        </p:txBody>
      </p:sp>
      <p:sp>
        <p:nvSpPr>
          <p:cNvPr id="52238" name="TextBox 12"/>
          <p:cNvSpPr>
            <a:spLocks noChangeArrowheads="1"/>
          </p:cNvSpPr>
          <p:nvPr/>
        </p:nvSpPr>
        <p:spPr bwMode="auto">
          <a:xfrm rot="-690191">
            <a:off x="1403350" y="1290860"/>
            <a:ext cx="1116013" cy="495680"/>
          </a:xfrm>
          <a:prstGeom prst="roundRect">
            <a:avLst>
              <a:gd name="adj" fmla="val 16667"/>
            </a:avLst>
          </a:prstGeom>
          <a:solidFill>
            <a:srgbClr val="00FFFF"/>
          </a:solidFill>
          <a:ln w="9525">
            <a:noFill/>
            <a:round/>
            <a:headEnd/>
            <a:tailEnd/>
          </a:ln>
        </p:spPr>
        <p:txBody>
          <a:bodyPr lIns="77925" tIns="38963" rIns="77925" bIns="38963">
            <a:spAutoFit/>
          </a:bodyPr>
          <a:lstStyle/>
          <a:p>
            <a:pPr algn="ctr" fontAlgn="base">
              <a:spcBef>
                <a:spcPct val="0"/>
              </a:spcBef>
              <a:spcAft>
                <a:spcPct val="0"/>
              </a:spcAft>
            </a:pPr>
            <a:r>
              <a:rPr lang="en-US" sz="2400" b="1">
                <a:solidFill>
                  <a:prstClr val="black"/>
                </a:solidFill>
                <a:latin typeface="Arial Narrow" pitchFamily="34" charset="0"/>
                <a:cs typeface="Arial" charset="0"/>
              </a:rPr>
              <a:t>$1M?</a:t>
            </a:r>
            <a:endParaRPr lang="en-SG" sz="2000">
              <a:solidFill>
                <a:prstClr val="black"/>
              </a:solidFill>
              <a:latin typeface="Arial Narrow" pitchFamily="34" charset="0"/>
              <a:cs typeface="Arial" charset="0"/>
            </a:endParaRPr>
          </a:p>
        </p:txBody>
      </p:sp>
      <p:sp>
        <p:nvSpPr>
          <p:cNvPr id="101390" name="TextBox 12"/>
          <p:cNvSpPr>
            <a:spLocks noChangeArrowheads="1"/>
          </p:cNvSpPr>
          <p:nvPr/>
        </p:nvSpPr>
        <p:spPr bwMode="auto">
          <a:xfrm>
            <a:off x="1908175" y="2061781"/>
            <a:ext cx="1798638" cy="495680"/>
          </a:xfrm>
          <a:prstGeom prst="roundRect">
            <a:avLst>
              <a:gd name="adj" fmla="val 16667"/>
            </a:avLst>
          </a:prstGeom>
          <a:solidFill>
            <a:schemeClr val="bg1"/>
          </a:solidFill>
          <a:ln w="9525">
            <a:noFill/>
            <a:round/>
            <a:headEnd/>
            <a:tailEnd/>
          </a:ln>
        </p:spPr>
        <p:txBody>
          <a:bodyPr lIns="77925" tIns="38963" rIns="77925" bIns="38963">
            <a:spAutoFit/>
          </a:bodyPr>
          <a:lstStyle/>
          <a:p>
            <a:pPr algn="ctr" fontAlgn="base">
              <a:spcBef>
                <a:spcPct val="0"/>
              </a:spcBef>
              <a:spcAft>
                <a:spcPct val="0"/>
              </a:spcAft>
            </a:pPr>
            <a:r>
              <a:rPr lang="en-US" altLang="zh-SG" sz="2400" b="1">
                <a:solidFill>
                  <a:prstClr val="black"/>
                </a:solidFill>
                <a:latin typeface="Arial Narrow" pitchFamily="34" charset="0"/>
                <a:cs typeface="Arial" charset="0"/>
              </a:rPr>
              <a:t>R</a:t>
            </a:r>
            <a:r>
              <a:rPr lang="en-US" sz="2400" b="1">
                <a:solidFill>
                  <a:prstClr val="black"/>
                </a:solidFill>
                <a:latin typeface="Arial Narrow" pitchFamily="34" charset="0"/>
                <a:cs typeface="Arial" charset="0"/>
              </a:rPr>
              <a:t>evenue?</a:t>
            </a:r>
            <a:endParaRPr lang="en-SG" sz="2000">
              <a:solidFill>
                <a:prstClr val="black"/>
              </a:solidFill>
              <a:latin typeface="Arial Narrow" pitchFamily="34" charset="0"/>
              <a:cs typeface="Arial" charset="0"/>
            </a:endParaRPr>
          </a:p>
        </p:txBody>
      </p:sp>
      <p:sp>
        <p:nvSpPr>
          <p:cNvPr id="52240" name="TextBox 12"/>
          <p:cNvSpPr>
            <a:spLocks noChangeArrowheads="1"/>
          </p:cNvSpPr>
          <p:nvPr/>
        </p:nvSpPr>
        <p:spPr bwMode="auto">
          <a:xfrm rot="-1648997">
            <a:off x="573089" y="2167160"/>
            <a:ext cx="1400175" cy="495680"/>
          </a:xfrm>
          <a:prstGeom prst="roundRect">
            <a:avLst>
              <a:gd name="adj" fmla="val 16667"/>
            </a:avLst>
          </a:prstGeom>
          <a:solidFill>
            <a:srgbClr val="00FFFF"/>
          </a:solidFill>
          <a:ln w="9525">
            <a:noFill/>
            <a:round/>
            <a:headEnd/>
            <a:tailEnd/>
          </a:ln>
        </p:spPr>
        <p:txBody>
          <a:bodyPr lIns="77925" tIns="38963" rIns="77925" bIns="38963">
            <a:spAutoFit/>
          </a:bodyPr>
          <a:lstStyle/>
          <a:p>
            <a:pPr algn="ctr" fontAlgn="base">
              <a:spcBef>
                <a:spcPct val="0"/>
              </a:spcBef>
              <a:spcAft>
                <a:spcPct val="0"/>
              </a:spcAft>
            </a:pPr>
            <a:r>
              <a:rPr lang="en-US" sz="2400" b="1">
                <a:solidFill>
                  <a:prstClr val="black"/>
                </a:solidFill>
                <a:latin typeface="Arial Narrow" pitchFamily="34" charset="0"/>
                <a:cs typeface="Arial" charset="0"/>
              </a:rPr>
              <a:t>$1</a:t>
            </a:r>
            <a:r>
              <a:rPr lang="en-US" altLang="zh-SG" sz="2400" b="1">
                <a:solidFill>
                  <a:prstClr val="black"/>
                </a:solidFill>
                <a:latin typeface="Arial Narrow" pitchFamily="34" charset="0"/>
                <a:cs typeface="Arial" charset="0"/>
              </a:rPr>
              <a:t>00,000?</a:t>
            </a:r>
            <a:endParaRPr lang="en-SG" sz="2000">
              <a:solidFill>
                <a:prstClr val="black"/>
              </a:solidFill>
              <a:latin typeface="Arial Narrow" pitchFamily="34" charset="0"/>
              <a:cs typeface="Arial" charset="0"/>
            </a:endParaRPr>
          </a:p>
        </p:txBody>
      </p:sp>
      <p:sp>
        <p:nvSpPr>
          <p:cNvPr id="2" name="Title 1"/>
          <p:cNvSpPr>
            <a:spLocks noGrp="1"/>
          </p:cNvSpPr>
          <p:nvPr>
            <p:ph type="title"/>
          </p:nvPr>
        </p:nvSpPr>
        <p:spPr>
          <a:xfrm>
            <a:off x="533400" y="304800"/>
            <a:ext cx="8229600" cy="762000"/>
          </a:xfrm>
          <a:solidFill>
            <a:srgbClr val="000066"/>
          </a:solidFill>
          <a:ln w="9525">
            <a:noFill/>
            <a:miter lim="800000"/>
            <a:headEnd/>
            <a:tailEnd/>
          </a:ln>
        </p:spPr>
        <p:txBody>
          <a:bodyPr vert="horz" wrap="square" lIns="77925" tIns="38963" rIns="77925" bIns="38963" numCol="1" anchor="ctr" anchorCtr="0" compatLnSpc="1">
            <a:prstTxWarp prst="textNoShape">
              <a:avLst/>
            </a:prstTxWarp>
            <a:normAutofit/>
          </a:bodyPr>
          <a:lstStyle/>
          <a:p>
            <a:r>
              <a:rPr lang="en-US" sz="3100" b="1" dirty="0">
                <a:solidFill>
                  <a:schemeClr val="bg1"/>
                </a:solidFill>
                <a:latin typeface="Arial" pitchFamily="34" charset="0"/>
                <a:cs typeface="Arial" pitchFamily="34" charset="0"/>
              </a:rPr>
              <a:t>Challenges Facing Local Enterprises</a:t>
            </a:r>
          </a:p>
        </p:txBody>
      </p:sp>
    </p:spTree>
    <p:extLst>
      <p:ext uri="{BB962C8B-B14F-4D97-AF65-F5344CB8AC3E}">
        <p14:creationId xmlns:p14="http://schemas.microsoft.com/office/powerpoint/2010/main" val="1406856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22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22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6" grpId="0" animBg="1"/>
      <p:bldP spid="52238" grpId="0" animBg="1"/>
      <p:bldP spid="5224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itle 1"/>
          <p:cNvSpPr>
            <a:spLocks noGrp="1"/>
          </p:cNvSpPr>
          <p:nvPr>
            <p:ph type="title"/>
          </p:nvPr>
        </p:nvSpPr>
        <p:spPr>
          <a:xfrm>
            <a:off x="450850" y="274638"/>
            <a:ext cx="8242300" cy="850900"/>
          </a:xfrm>
        </p:spPr>
        <p:txBody>
          <a:bodyPr>
            <a:normAutofit fontScale="90000"/>
          </a:bodyPr>
          <a:lstStyle/>
          <a:p>
            <a:r>
              <a:rPr lang="en-US" dirty="0" smtClean="0">
                <a:latin typeface="Arial" charset="0"/>
                <a:cs typeface="Arial" charset="0"/>
              </a:rPr>
              <a:t>Required VC </a:t>
            </a:r>
            <a:r>
              <a:rPr lang="en-US" dirty="0" smtClean="0">
                <a:latin typeface="Arial" charset="0"/>
                <a:cs typeface="Arial" charset="0"/>
              </a:rPr>
              <a:t>Competencies differ at each stage</a:t>
            </a:r>
          </a:p>
        </p:txBody>
      </p:sp>
      <p:graphicFrame>
        <p:nvGraphicFramePr>
          <p:cNvPr id="109598" name="Group 30"/>
          <p:cNvGraphicFramePr>
            <a:graphicFrameLocks noGrp="1"/>
          </p:cNvGraphicFramePr>
          <p:nvPr>
            <p:ph idx="4294967295"/>
            <p:extLst>
              <p:ext uri="{D42A27DB-BD31-4B8C-83A1-F6EECF244321}">
                <p14:modId xmlns:p14="http://schemas.microsoft.com/office/powerpoint/2010/main" val="3984214203"/>
              </p:ext>
            </p:extLst>
          </p:nvPr>
        </p:nvGraphicFramePr>
        <p:xfrm>
          <a:off x="450850" y="1266829"/>
          <a:ext cx="8242300" cy="5017477"/>
        </p:xfrm>
        <a:graphic>
          <a:graphicData uri="http://schemas.openxmlformats.org/drawingml/2006/table">
            <a:tbl>
              <a:tblPr/>
              <a:tblGrid>
                <a:gridCol w="1528763"/>
                <a:gridCol w="1662112"/>
                <a:gridCol w="2259013"/>
                <a:gridCol w="2792412"/>
              </a:tblGrid>
              <a:tr h="701675">
                <a:tc>
                  <a:txBody>
                    <a:bodyPr/>
                    <a:lstStyle/>
                    <a:p>
                      <a:pPr marL="0" marR="0" lvl="0" indent="0" algn="ctr" defTabSz="914400" rtl="0" eaLnBrk="0" fontAlgn="base" latinLnBrk="0" hangingPunct="0">
                        <a:lnSpc>
                          <a:spcPct val="100000"/>
                        </a:lnSpc>
                        <a:spcBef>
                          <a:spcPct val="20000"/>
                        </a:spcBef>
                        <a:spcAft>
                          <a:spcPct val="0"/>
                        </a:spcAft>
                        <a:buClrTx/>
                        <a:buSzPct val="75000"/>
                        <a:buFont typeface="Wingdings" pitchFamily="2" charset="2"/>
                        <a:buNone/>
                        <a:tabLst/>
                      </a:pPr>
                      <a:r>
                        <a:rPr kumimoji="0" lang="en-US" altLang="ja-JP" sz="2000" b="1" i="0" u="none" strike="noStrike" cap="none" normalizeH="0" baseline="0" dirty="0" smtClean="0">
                          <a:ln>
                            <a:noFill/>
                          </a:ln>
                          <a:solidFill>
                            <a:schemeClr val="tx1"/>
                          </a:solidFill>
                          <a:effectLst/>
                          <a:latin typeface="Arial" charset="0"/>
                          <a:ea typeface="ＭＳ Ｐゴシック" pitchFamily="34" charset="-128"/>
                          <a:cs typeface="Arial" charset="0"/>
                        </a:rPr>
                        <a:t>Growth Phase</a:t>
                      </a:r>
                    </a:p>
                  </a:txBody>
                  <a:tcPr marL="84406" marR="84406" marT="45732" marB="4573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75000"/>
                        <a:buFont typeface="Wingdings" pitchFamily="2" charset="2"/>
                        <a:buNone/>
                        <a:tabLst/>
                      </a:pPr>
                      <a:r>
                        <a:rPr kumimoji="0" lang="en-US" altLang="ja-JP" sz="2000" b="1" i="0" u="none" strike="noStrike" cap="none" normalizeH="0" baseline="0" smtClean="0">
                          <a:ln>
                            <a:noFill/>
                          </a:ln>
                          <a:solidFill>
                            <a:schemeClr val="tx1"/>
                          </a:solidFill>
                          <a:effectLst/>
                          <a:latin typeface="Arial" charset="0"/>
                          <a:ea typeface="ＭＳ Ｐゴシック" pitchFamily="34" charset="-128"/>
                          <a:cs typeface="Arial" charset="0"/>
                        </a:rPr>
                        <a:t>Risks</a:t>
                      </a:r>
                      <a:endParaRPr kumimoji="0" lang="en-US" sz="2000" b="1" i="0" u="none" strike="noStrike" cap="none" normalizeH="0" baseline="0" smtClean="0">
                        <a:ln>
                          <a:noFill/>
                        </a:ln>
                        <a:solidFill>
                          <a:schemeClr val="tx1"/>
                        </a:solidFill>
                        <a:effectLst/>
                        <a:latin typeface="Arial" charset="0"/>
                        <a:ea typeface="ＭＳ Ｐゴシック" pitchFamily="34" charset="-128"/>
                        <a:cs typeface="Arial" charset="0"/>
                      </a:endParaRPr>
                    </a:p>
                  </a:txBody>
                  <a:tcPr marL="84406" marR="84406" marT="45732" marB="457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75000"/>
                        <a:buFont typeface="Wingdings" pitchFamily="2" charset="2"/>
                        <a:buNone/>
                        <a:tabLst/>
                      </a:pPr>
                      <a:r>
                        <a:rPr kumimoji="0" lang="en-US" altLang="ja-JP" sz="2000" b="1" i="0" u="none" strike="noStrike" cap="none" normalizeH="0" baseline="0" smtClean="0">
                          <a:ln>
                            <a:noFill/>
                          </a:ln>
                          <a:solidFill>
                            <a:schemeClr val="tx1"/>
                          </a:solidFill>
                          <a:effectLst/>
                          <a:latin typeface="Arial" charset="0"/>
                          <a:ea typeface="ＭＳ Ｐゴシック" pitchFamily="34" charset="-128"/>
                          <a:cs typeface="Arial" charset="0"/>
                        </a:rPr>
                        <a:t>VC Competences</a:t>
                      </a:r>
                    </a:p>
                  </a:txBody>
                  <a:tcPr marL="84406" marR="84406" marT="45732" marB="457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75000"/>
                        <a:buFont typeface="Wingdings" pitchFamily="2" charset="2"/>
                        <a:buNone/>
                        <a:tabLst/>
                      </a:pPr>
                      <a:r>
                        <a:rPr kumimoji="0" lang="en-US" altLang="ja-JP" sz="2000" b="1" i="0" u="none" strike="noStrike" cap="none" normalizeH="0" baseline="0" smtClean="0">
                          <a:ln>
                            <a:noFill/>
                          </a:ln>
                          <a:solidFill>
                            <a:schemeClr val="tx1"/>
                          </a:solidFill>
                          <a:effectLst/>
                          <a:latin typeface="Arial" charset="0"/>
                          <a:ea typeface="ＭＳ Ｐゴシック" pitchFamily="34" charset="-128"/>
                          <a:cs typeface="Arial" charset="0"/>
                        </a:rPr>
                        <a:t>VC Role</a:t>
                      </a:r>
                    </a:p>
                  </a:txBody>
                  <a:tcPr marL="84406" marR="84406" marT="45732" marB="4573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89063">
                <a:tc>
                  <a:txBody>
                    <a:bodyPr/>
                    <a:lstStyle/>
                    <a:p>
                      <a:pPr marL="0" marR="0" lvl="0" indent="0" algn="ctr" defTabSz="914400" rtl="0" eaLnBrk="0" fontAlgn="base" latinLnBrk="0" hangingPunct="0">
                        <a:lnSpc>
                          <a:spcPct val="100000"/>
                        </a:lnSpc>
                        <a:spcBef>
                          <a:spcPct val="20000"/>
                        </a:spcBef>
                        <a:spcAft>
                          <a:spcPct val="0"/>
                        </a:spcAft>
                        <a:buClrTx/>
                        <a:buSzPct val="75000"/>
                        <a:buFont typeface="Wingdings" pitchFamily="2" charset="2"/>
                        <a:buNone/>
                        <a:tabLst/>
                      </a:pPr>
                      <a:r>
                        <a:rPr kumimoji="0" lang="en-US" altLang="ja-JP" sz="2000" b="1" i="0" u="none" strike="noStrike" cap="none" normalizeH="0" baseline="0" smtClean="0">
                          <a:ln>
                            <a:noFill/>
                          </a:ln>
                          <a:solidFill>
                            <a:schemeClr val="tx1"/>
                          </a:solidFill>
                          <a:effectLst/>
                          <a:latin typeface="Arial" charset="0"/>
                          <a:ea typeface="ＭＳ Ｐゴシック" pitchFamily="34" charset="-128"/>
                          <a:cs typeface="Arial" charset="0"/>
                        </a:rPr>
                        <a:t>Early Stage</a:t>
                      </a:r>
                    </a:p>
                    <a:p>
                      <a:pPr marL="0" marR="0" lvl="0" indent="0" algn="ctr" defTabSz="914400" rtl="0" eaLnBrk="0" fontAlgn="base" latinLnBrk="0" hangingPunct="0">
                        <a:lnSpc>
                          <a:spcPct val="100000"/>
                        </a:lnSpc>
                        <a:spcBef>
                          <a:spcPct val="20000"/>
                        </a:spcBef>
                        <a:spcAft>
                          <a:spcPct val="0"/>
                        </a:spcAft>
                        <a:buClrTx/>
                        <a:buSzPct val="75000"/>
                        <a:buFont typeface="Wingdings" pitchFamily="2" charset="2"/>
                        <a:buNone/>
                        <a:tabLst/>
                      </a:pPr>
                      <a:r>
                        <a:rPr kumimoji="0" lang="en-US" altLang="ja-JP" sz="2000" b="1" i="0" u="none" strike="noStrike" cap="none" normalizeH="0" baseline="0" smtClean="0">
                          <a:ln>
                            <a:noFill/>
                          </a:ln>
                          <a:solidFill>
                            <a:schemeClr val="tx1"/>
                          </a:solidFill>
                          <a:effectLst/>
                          <a:latin typeface="Arial" charset="0"/>
                          <a:ea typeface="ＭＳ Ｐゴシック" pitchFamily="34" charset="-128"/>
                          <a:cs typeface="Arial" charset="0"/>
                        </a:rPr>
                        <a:t>Company</a:t>
                      </a:r>
                      <a:endParaRPr kumimoji="0" lang="en-US" sz="2000" b="1" i="0" u="none" strike="noStrike" cap="none" normalizeH="0" baseline="0" smtClean="0">
                        <a:ln>
                          <a:noFill/>
                        </a:ln>
                        <a:solidFill>
                          <a:schemeClr val="tx1"/>
                        </a:solidFill>
                        <a:effectLst/>
                        <a:latin typeface="Arial" charset="0"/>
                        <a:ea typeface="ＭＳ Ｐゴシック" pitchFamily="34" charset="-128"/>
                        <a:cs typeface="Arial" charset="0"/>
                      </a:endParaRPr>
                    </a:p>
                  </a:txBody>
                  <a:tcPr marL="84406" marR="84406" marT="45732" marB="4573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Technology</a:t>
                      </a:r>
                    </a:p>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Business model</a:t>
                      </a:r>
                    </a:p>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People</a:t>
                      </a:r>
                    </a:p>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Financing</a:t>
                      </a:r>
                      <a:endParaRPr kumimoji="0" lang="en-US" sz="1400" b="1" i="0" u="none" strike="noStrike" cap="none" normalizeH="0" baseline="0" smtClean="0">
                        <a:ln>
                          <a:noFill/>
                        </a:ln>
                        <a:solidFill>
                          <a:schemeClr val="tx1"/>
                        </a:solidFill>
                        <a:effectLst/>
                        <a:latin typeface="Arial" charset="0"/>
                        <a:ea typeface="ＭＳ Ｐゴシック" pitchFamily="34" charset="-128"/>
                        <a:cs typeface="Arial" charset="0"/>
                      </a:endParaRPr>
                    </a:p>
                  </a:txBody>
                  <a:tcPr marL="84406" marR="84406" marT="45732" marB="457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Hands-on</a:t>
                      </a:r>
                    </a:p>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Proximity</a:t>
                      </a:r>
                    </a:p>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Technology-focus</a:t>
                      </a:r>
                    </a:p>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Knowledge of industry        and trend</a:t>
                      </a:r>
                      <a:endParaRPr kumimoji="0" lang="en-US" sz="1400" b="1" i="0" u="none" strike="noStrike" cap="none" normalizeH="0" baseline="0" smtClean="0">
                        <a:ln>
                          <a:noFill/>
                        </a:ln>
                        <a:solidFill>
                          <a:schemeClr val="tx1"/>
                        </a:solidFill>
                        <a:effectLst/>
                        <a:latin typeface="Arial" charset="0"/>
                        <a:ea typeface="ＭＳ Ｐゴシック" pitchFamily="34" charset="-128"/>
                        <a:cs typeface="Arial" charset="0"/>
                      </a:endParaRPr>
                    </a:p>
                  </a:txBody>
                  <a:tcPr marL="84406" marR="84406" marT="45732" marB="457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dirty="0" smtClean="0">
                          <a:ln>
                            <a:noFill/>
                          </a:ln>
                          <a:solidFill>
                            <a:schemeClr val="tx1"/>
                          </a:solidFill>
                          <a:effectLst/>
                          <a:latin typeface="Arial" charset="0"/>
                          <a:ea typeface="ＭＳ Ｐゴシック" pitchFamily="34" charset="-128"/>
                          <a:cs typeface="Arial" charset="0"/>
                        </a:rPr>
                        <a:t> </a:t>
                      </a:r>
                      <a:r>
                        <a:rPr kumimoji="0" lang="en-US" altLang="ja-JP" sz="1400" b="1" i="0" u="none" strike="noStrike" cap="none" normalizeH="0" baseline="0" dirty="0" smtClean="0">
                          <a:ln>
                            <a:noFill/>
                          </a:ln>
                          <a:solidFill>
                            <a:schemeClr val="tx1"/>
                          </a:solidFill>
                          <a:effectLst/>
                          <a:latin typeface="Arial" charset="0"/>
                          <a:ea typeface="ＭＳ Ｐゴシック" pitchFamily="34" charset="-128"/>
                          <a:cs typeface="Arial" charset="0"/>
                        </a:rPr>
                        <a:t>Mentor to CEO</a:t>
                      </a:r>
                      <a:endParaRPr kumimoji="0" lang="en-US" altLang="ja-JP" sz="1400" b="1" i="0" u="none" strike="noStrike" cap="none" normalizeH="0" baseline="0" dirty="0" smtClean="0">
                        <a:ln>
                          <a:noFill/>
                        </a:ln>
                        <a:solidFill>
                          <a:schemeClr val="tx1"/>
                        </a:solidFill>
                        <a:effectLst/>
                        <a:latin typeface="Arial" charset="0"/>
                        <a:ea typeface="ＭＳ Ｐゴシック" pitchFamily="34" charset="-128"/>
                        <a:cs typeface="Arial" charset="0"/>
                      </a:endParaRPr>
                    </a:p>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dirty="0" smtClean="0">
                          <a:ln>
                            <a:noFill/>
                          </a:ln>
                          <a:solidFill>
                            <a:schemeClr val="tx1"/>
                          </a:solidFill>
                          <a:effectLst/>
                          <a:latin typeface="Arial" charset="0"/>
                          <a:ea typeface="ＭＳ Ｐゴシック" pitchFamily="34" charset="-128"/>
                          <a:cs typeface="Arial" charset="0"/>
                        </a:rPr>
                        <a:t> Help define </a:t>
                      </a:r>
                      <a:r>
                        <a:rPr kumimoji="0" lang="en-US" altLang="ja-JP" sz="1400" b="1" i="0" u="none" strike="noStrike" cap="none" normalizeH="0" baseline="0" dirty="0" smtClean="0">
                          <a:ln>
                            <a:noFill/>
                          </a:ln>
                          <a:solidFill>
                            <a:schemeClr val="tx1"/>
                          </a:solidFill>
                          <a:effectLst/>
                          <a:latin typeface="Arial" charset="0"/>
                          <a:ea typeface="ＭＳ Ｐゴシック" pitchFamily="34" charset="-128"/>
                          <a:cs typeface="Arial" charset="0"/>
                        </a:rPr>
                        <a:t>market positioning</a:t>
                      </a:r>
                      <a:endParaRPr kumimoji="0" lang="en-US" altLang="ja-JP" sz="1400" b="1" i="0" u="none" strike="noStrike" cap="none" normalizeH="0" baseline="0" dirty="0" smtClean="0">
                        <a:ln>
                          <a:noFill/>
                        </a:ln>
                        <a:solidFill>
                          <a:schemeClr val="tx1"/>
                        </a:solidFill>
                        <a:effectLst/>
                        <a:latin typeface="Arial" charset="0"/>
                        <a:ea typeface="ＭＳ Ｐゴシック" pitchFamily="34" charset="-128"/>
                        <a:cs typeface="Arial" charset="0"/>
                      </a:endParaRPr>
                    </a:p>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dirty="0" smtClean="0">
                          <a:ln>
                            <a:noFill/>
                          </a:ln>
                          <a:solidFill>
                            <a:schemeClr val="tx1"/>
                          </a:solidFill>
                          <a:effectLst/>
                          <a:latin typeface="Arial" charset="0"/>
                          <a:ea typeface="ＭＳ Ｐゴシック" pitchFamily="34" charset="-128"/>
                          <a:cs typeface="Arial" charset="0"/>
                        </a:rPr>
                        <a:t> Help </a:t>
                      </a:r>
                      <a:r>
                        <a:rPr kumimoji="0" lang="en-US" altLang="ja-JP" sz="1400" b="1" i="0" u="none" strike="noStrike" cap="none" normalizeH="0" baseline="0" dirty="0" smtClean="0">
                          <a:ln>
                            <a:noFill/>
                          </a:ln>
                          <a:solidFill>
                            <a:schemeClr val="tx1"/>
                          </a:solidFill>
                          <a:effectLst/>
                          <a:latin typeface="Arial" charset="0"/>
                          <a:ea typeface="ＭＳ Ｐゴシック" pitchFamily="34" charset="-128"/>
                          <a:cs typeface="Arial" charset="0"/>
                        </a:rPr>
                        <a:t>introduce customers </a:t>
                      </a:r>
                      <a:r>
                        <a:rPr kumimoji="0" lang="en-US" altLang="ja-JP" sz="1400" b="1" i="0" u="none" strike="noStrike" cap="none" normalizeH="0" baseline="0" dirty="0" smtClean="0">
                          <a:ln>
                            <a:noFill/>
                          </a:ln>
                          <a:solidFill>
                            <a:schemeClr val="tx1"/>
                          </a:solidFill>
                          <a:effectLst/>
                          <a:latin typeface="Arial" charset="0"/>
                          <a:ea typeface="ＭＳ Ｐゴシック" pitchFamily="34" charset="-128"/>
                          <a:cs typeface="Arial" charset="0"/>
                        </a:rPr>
                        <a:t>to validate technology/product</a:t>
                      </a:r>
                      <a:endParaRPr kumimoji="0" lang="en-US" sz="1400" b="1" i="0" u="none" strike="noStrike" cap="none" normalizeH="0" baseline="0" dirty="0" smtClean="0">
                        <a:ln>
                          <a:noFill/>
                        </a:ln>
                        <a:solidFill>
                          <a:schemeClr val="tx1"/>
                        </a:solidFill>
                        <a:effectLst/>
                        <a:latin typeface="Arial" charset="0"/>
                        <a:ea typeface="ＭＳ Ｐゴシック" pitchFamily="34" charset="-128"/>
                        <a:cs typeface="Arial" charset="0"/>
                      </a:endParaRPr>
                    </a:p>
                  </a:txBody>
                  <a:tcPr marL="84406" marR="84406" marT="45732" marB="4573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76463">
                <a:tc>
                  <a:txBody>
                    <a:bodyPr/>
                    <a:lstStyle/>
                    <a:p>
                      <a:pPr marL="0" marR="0" lvl="0" indent="0" algn="ctr" defTabSz="914400" rtl="0" eaLnBrk="0" fontAlgn="base" latinLnBrk="0" hangingPunct="0">
                        <a:lnSpc>
                          <a:spcPct val="100000"/>
                        </a:lnSpc>
                        <a:spcBef>
                          <a:spcPct val="20000"/>
                        </a:spcBef>
                        <a:spcAft>
                          <a:spcPct val="0"/>
                        </a:spcAft>
                        <a:buClrTx/>
                        <a:buSzPct val="75000"/>
                        <a:buFont typeface="Wingdings" pitchFamily="2" charset="2"/>
                        <a:buNone/>
                        <a:tabLst/>
                      </a:pPr>
                      <a:r>
                        <a:rPr kumimoji="0" lang="en-US" altLang="ja-JP" sz="2000" b="1" i="0" u="none" strike="noStrike" cap="none" normalizeH="0" baseline="0" smtClean="0">
                          <a:ln>
                            <a:noFill/>
                          </a:ln>
                          <a:solidFill>
                            <a:schemeClr val="tx1"/>
                          </a:solidFill>
                          <a:effectLst/>
                          <a:latin typeface="Arial" charset="0"/>
                          <a:ea typeface="ＭＳ Ｐゴシック" pitchFamily="34" charset="-128"/>
                          <a:cs typeface="Arial" charset="0"/>
                        </a:rPr>
                        <a:t>Growth Stage</a:t>
                      </a:r>
                    </a:p>
                    <a:p>
                      <a:pPr marL="0" marR="0" lvl="0" indent="0" algn="ctr" defTabSz="914400" rtl="0" eaLnBrk="0" fontAlgn="base" latinLnBrk="0" hangingPunct="0">
                        <a:lnSpc>
                          <a:spcPct val="100000"/>
                        </a:lnSpc>
                        <a:spcBef>
                          <a:spcPct val="20000"/>
                        </a:spcBef>
                        <a:spcAft>
                          <a:spcPct val="0"/>
                        </a:spcAft>
                        <a:buClrTx/>
                        <a:buSzPct val="75000"/>
                        <a:buFont typeface="Wingdings" pitchFamily="2" charset="2"/>
                        <a:buNone/>
                        <a:tabLst/>
                      </a:pPr>
                      <a:r>
                        <a:rPr kumimoji="0" lang="en-US" altLang="ja-JP" sz="2000" b="1" i="0" u="none" strike="noStrike" cap="none" normalizeH="0" baseline="0" smtClean="0">
                          <a:ln>
                            <a:noFill/>
                          </a:ln>
                          <a:solidFill>
                            <a:schemeClr val="tx1"/>
                          </a:solidFill>
                          <a:effectLst/>
                          <a:latin typeface="Arial" charset="0"/>
                          <a:ea typeface="ＭＳ Ｐゴシック" pitchFamily="34" charset="-128"/>
                          <a:cs typeface="Arial" charset="0"/>
                        </a:rPr>
                        <a:t>Company</a:t>
                      </a:r>
                      <a:endParaRPr kumimoji="0" lang="en-US" sz="2000" b="1" i="0" u="none" strike="noStrike" cap="none" normalizeH="0" baseline="0" smtClean="0">
                        <a:ln>
                          <a:noFill/>
                        </a:ln>
                        <a:solidFill>
                          <a:schemeClr val="tx1"/>
                        </a:solidFill>
                        <a:effectLst/>
                        <a:latin typeface="Arial" charset="0"/>
                        <a:ea typeface="ＭＳ Ｐゴシック" pitchFamily="34" charset="-128"/>
                        <a:cs typeface="Arial" charset="0"/>
                      </a:endParaRPr>
                    </a:p>
                  </a:txBody>
                  <a:tcPr marL="84406" marR="84406" marT="45732" marB="4573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CC"/>
                    </a:solidFill>
                  </a:tcPr>
                </a:tc>
                <a:tc>
                  <a:txBody>
                    <a:bodyPr/>
                    <a:lstStyle/>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People</a:t>
                      </a:r>
                    </a:p>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Commercial</a:t>
                      </a:r>
                    </a:p>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Execution</a:t>
                      </a:r>
                    </a:p>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Scalability</a:t>
                      </a:r>
                      <a:endParaRPr kumimoji="0" lang="en-US" sz="1400" b="1" i="0" u="none" strike="noStrike" cap="none" normalizeH="0" baseline="0" smtClean="0">
                        <a:ln>
                          <a:noFill/>
                        </a:ln>
                        <a:solidFill>
                          <a:schemeClr val="tx1"/>
                        </a:solidFill>
                        <a:effectLst/>
                        <a:latin typeface="Arial" charset="0"/>
                        <a:ea typeface="ＭＳ Ｐゴシック" pitchFamily="34" charset="-128"/>
                        <a:cs typeface="Arial" charset="0"/>
                      </a:endParaRPr>
                    </a:p>
                  </a:txBody>
                  <a:tcPr marL="84406" marR="84406" marT="45732" marB="457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CC"/>
                    </a:solidFill>
                  </a:tcPr>
                </a:tc>
                <a:tc>
                  <a:txBody>
                    <a:bodyPr/>
                    <a:lstStyle/>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Hands-on</a:t>
                      </a:r>
                    </a:p>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Business-focus</a:t>
                      </a:r>
                    </a:p>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Global scalability</a:t>
                      </a:r>
                    </a:p>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Operational experience</a:t>
                      </a:r>
                    </a:p>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Governance standards /  enhance systems</a:t>
                      </a:r>
                    </a:p>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Build global management team</a:t>
                      </a:r>
                      <a:endParaRPr kumimoji="0" lang="en-US" sz="1400" b="1" i="0" u="none" strike="noStrike" cap="none" normalizeH="0" baseline="0" smtClean="0">
                        <a:ln>
                          <a:noFill/>
                        </a:ln>
                        <a:solidFill>
                          <a:schemeClr val="tx1"/>
                        </a:solidFill>
                        <a:effectLst/>
                        <a:latin typeface="Arial" charset="0"/>
                        <a:ea typeface="ＭＳ Ｐゴシック" pitchFamily="34" charset="-128"/>
                        <a:cs typeface="Arial" charset="0"/>
                      </a:endParaRPr>
                    </a:p>
                  </a:txBody>
                  <a:tcPr marL="84406" marR="84406" marT="45732" marB="457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CC"/>
                    </a:solidFill>
                  </a:tcPr>
                </a:tc>
                <a:tc>
                  <a:txBody>
                    <a:bodyPr/>
                    <a:lstStyle/>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Mentor</a:t>
                      </a:r>
                    </a:p>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Global syndication among VCs</a:t>
                      </a:r>
                    </a:p>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Recruit Independent board members</a:t>
                      </a:r>
                    </a:p>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Leverage corporate and VC networks</a:t>
                      </a:r>
                    </a:p>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Recruit talents</a:t>
                      </a:r>
                      <a:endParaRPr kumimoji="0" lang="en-US" sz="1400" b="1" i="0" u="none" strike="noStrike" cap="none" normalizeH="0" baseline="0" smtClean="0">
                        <a:ln>
                          <a:noFill/>
                        </a:ln>
                        <a:solidFill>
                          <a:schemeClr val="tx1"/>
                        </a:solidFill>
                        <a:effectLst/>
                        <a:latin typeface="Arial" charset="0"/>
                        <a:ea typeface="ＭＳ Ｐゴシック" pitchFamily="34" charset="-128"/>
                        <a:cs typeface="Arial" charset="0"/>
                      </a:endParaRPr>
                    </a:p>
                  </a:txBody>
                  <a:tcPr marL="84406" marR="84406" marT="45732" marB="4573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CC"/>
                    </a:solidFill>
                  </a:tcPr>
                </a:tc>
              </a:tr>
              <a:tr h="701675">
                <a:tc>
                  <a:txBody>
                    <a:bodyPr/>
                    <a:lstStyle/>
                    <a:p>
                      <a:pPr marL="0" marR="0" lvl="0" indent="0" algn="ctr" defTabSz="914400" rtl="0" eaLnBrk="0" fontAlgn="base" latinLnBrk="0" hangingPunct="0">
                        <a:lnSpc>
                          <a:spcPct val="100000"/>
                        </a:lnSpc>
                        <a:spcBef>
                          <a:spcPct val="20000"/>
                        </a:spcBef>
                        <a:spcAft>
                          <a:spcPct val="0"/>
                        </a:spcAft>
                        <a:buClrTx/>
                        <a:buSzPct val="75000"/>
                        <a:buFont typeface="Wingdings" pitchFamily="2" charset="2"/>
                        <a:buNone/>
                        <a:tabLst/>
                      </a:pPr>
                      <a:r>
                        <a:rPr kumimoji="0" lang="en-US" altLang="ja-JP" sz="2000" b="1" i="0" u="none" strike="noStrike" cap="none" normalizeH="0" baseline="0" smtClean="0">
                          <a:ln>
                            <a:noFill/>
                          </a:ln>
                          <a:solidFill>
                            <a:schemeClr val="tx1"/>
                          </a:solidFill>
                          <a:effectLst/>
                          <a:latin typeface="Arial" charset="0"/>
                          <a:ea typeface="ＭＳ Ｐゴシック" pitchFamily="34" charset="-128"/>
                          <a:cs typeface="Arial" charset="0"/>
                        </a:rPr>
                        <a:t>Late Stage Company</a:t>
                      </a:r>
                      <a:endParaRPr kumimoji="0" lang="en-US" sz="2000" b="1" i="0" u="none" strike="noStrike" cap="none" normalizeH="0" baseline="0" smtClean="0">
                        <a:ln>
                          <a:noFill/>
                        </a:ln>
                        <a:solidFill>
                          <a:schemeClr val="tx1"/>
                        </a:solidFill>
                        <a:effectLst/>
                        <a:latin typeface="Arial" charset="0"/>
                        <a:ea typeface="ＭＳ Ｐゴシック" pitchFamily="34" charset="-128"/>
                        <a:cs typeface="Arial" charset="0"/>
                      </a:endParaRPr>
                    </a:p>
                  </a:txBody>
                  <a:tcPr marL="84406" marR="84406" marT="45732" marB="4573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Market</a:t>
                      </a:r>
                      <a:endParaRPr kumimoji="0" lang="en-US" sz="1400" b="1" i="0" u="none" strike="noStrike" cap="none" normalizeH="0" baseline="0" smtClean="0">
                        <a:ln>
                          <a:noFill/>
                        </a:ln>
                        <a:solidFill>
                          <a:schemeClr val="tx1"/>
                        </a:solidFill>
                        <a:effectLst/>
                        <a:latin typeface="Arial" charset="0"/>
                        <a:ea typeface="ＭＳ Ｐゴシック" pitchFamily="34" charset="-128"/>
                        <a:cs typeface="Arial" charset="0"/>
                      </a:endParaRPr>
                    </a:p>
                  </a:txBody>
                  <a:tcPr marL="84406" marR="84406" marT="45732" marB="457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Financial engineering</a:t>
                      </a:r>
                    </a:p>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sz="1400" b="1" i="0" u="none" strike="noStrike" cap="none" normalizeH="0" baseline="0" smtClean="0">
                          <a:ln>
                            <a:noFill/>
                          </a:ln>
                          <a:solidFill>
                            <a:schemeClr val="tx1"/>
                          </a:solidFill>
                          <a:effectLst/>
                          <a:latin typeface="Arial" charset="0"/>
                          <a:ea typeface="ＭＳ Ｐゴシック" pitchFamily="34" charset="-128"/>
                          <a:cs typeface="Arial" charset="0"/>
                        </a:rPr>
                        <a:t> Deal structure</a:t>
                      </a:r>
                    </a:p>
                  </a:txBody>
                  <a:tcPr marL="84406" marR="84406" marT="45732" marB="457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Char char="v"/>
                        <a:tabLst/>
                      </a:pPr>
                      <a:r>
                        <a:rPr kumimoji="0" lang="en-US" altLang="ja-JP" sz="1400" b="1" i="0" u="none" strike="noStrike" cap="none" normalizeH="0" baseline="0" smtClean="0">
                          <a:ln>
                            <a:noFill/>
                          </a:ln>
                          <a:solidFill>
                            <a:schemeClr val="tx1"/>
                          </a:solidFill>
                          <a:effectLst/>
                          <a:latin typeface="Arial" charset="0"/>
                          <a:ea typeface="ＭＳ Ｐゴシック" pitchFamily="34" charset="-128"/>
                          <a:cs typeface="Arial" charset="0"/>
                        </a:rPr>
                        <a:t> Provide large funding</a:t>
                      </a:r>
                      <a:endParaRPr kumimoji="0" lang="en-US" sz="1400" b="1" i="0" u="none" strike="noStrike" cap="none" normalizeH="0" baseline="0" smtClean="0">
                        <a:ln>
                          <a:noFill/>
                        </a:ln>
                        <a:solidFill>
                          <a:schemeClr val="tx1"/>
                        </a:solidFill>
                        <a:effectLst/>
                        <a:latin typeface="Arial" charset="0"/>
                        <a:ea typeface="ＭＳ Ｐゴシック" pitchFamily="34" charset="-128"/>
                        <a:cs typeface="Arial" charset="0"/>
                      </a:endParaRPr>
                    </a:p>
                  </a:txBody>
                  <a:tcPr marL="84406" marR="84406" marT="45732" marB="4573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TextBox 1"/>
          <p:cNvSpPr txBox="1"/>
          <p:nvPr/>
        </p:nvSpPr>
        <p:spPr>
          <a:xfrm>
            <a:off x="398958" y="6309320"/>
            <a:ext cx="1273105" cy="184666"/>
          </a:xfrm>
          <a:prstGeom prst="rect">
            <a:avLst/>
          </a:prstGeom>
          <a:noFill/>
        </p:spPr>
        <p:txBody>
          <a:bodyPr wrap="none" rtlCol="0">
            <a:spAutoFit/>
          </a:bodyPr>
          <a:lstStyle/>
          <a:p>
            <a:pPr fontAlgn="base">
              <a:spcBef>
                <a:spcPct val="0"/>
              </a:spcBef>
              <a:spcAft>
                <a:spcPct val="0"/>
              </a:spcAft>
            </a:pPr>
            <a:r>
              <a:rPr lang="en-US" sz="600" i="1" dirty="0">
                <a:solidFill>
                  <a:prstClr val="black"/>
                </a:solidFill>
                <a:latin typeface="Arial" charset="0"/>
                <a:cs typeface="Arial" charset="0"/>
              </a:rPr>
              <a:t>Source: iGlobe Partners Pte Ltd</a:t>
            </a:r>
          </a:p>
        </p:txBody>
      </p:sp>
    </p:spTree>
    <p:extLst>
      <p:ext uri="{BB962C8B-B14F-4D97-AF65-F5344CB8AC3E}">
        <p14:creationId xmlns:p14="http://schemas.microsoft.com/office/powerpoint/2010/main" val="8325538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5" name="Picture 2" descr="C:\Users\Daniel Tan\Documents\iGlobe\Branding, marketing, promotion &amp; publicity\Events\JWEF 2011\Lone Person - Peasap.jpg"/>
          <p:cNvPicPr>
            <a:picLocks noChangeAspect="1" noChangeArrowheads="1"/>
          </p:cNvPicPr>
          <p:nvPr/>
        </p:nvPicPr>
        <p:blipFill>
          <a:blip r:embed="rId3"/>
          <a:srcRect/>
          <a:stretch>
            <a:fillRect/>
          </a:stretch>
        </p:blipFill>
        <p:spPr bwMode="auto">
          <a:xfrm>
            <a:off x="-1585" y="0"/>
            <a:ext cx="9144001" cy="6858000"/>
          </a:xfrm>
          <a:prstGeom prst="rect">
            <a:avLst/>
          </a:prstGeom>
          <a:noFill/>
          <a:ln w="9525">
            <a:noFill/>
            <a:miter lim="800000"/>
            <a:headEnd/>
            <a:tailEnd/>
          </a:ln>
        </p:spPr>
      </p:pic>
      <p:sp>
        <p:nvSpPr>
          <p:cNvPr id="108546" name="TextBox 2"/>
          <p:cNvSpPr txBox="1">
            <a:spLocks noChangeArrowheads="1"/>
          </p:cNvSpPr>
          <p:nvPr/>
        </p:nvSpPr>
        <p:spPr bwMode="auto">
          <a:xfrm>
            <a:off x="-4763" y="6669096"/>
            <a:ext cx="2981326" cy="185737"/>
          </a:xfrm>
          <a:prstGeom prst="rect">
            <a:avLst/>
          </a:prstGeom>
          <a:noFill/>
          <a:ln w="9525">
            <a:noFill/>
            <a:miter lim="800000"/>
            <a:headEnd/>
            <a:tailEnd/>
          </a:ln>
        </p:spPr>
        <p:txBody>
          <a:bodyPr lIns="77925" tIns="38963" rIns="77925" bIns="38963">
            <a:spAutoFit/>
          </a:bodyPr>
          <a:lstStyle/>
          <a:p>
            <a:pPr fontAlgn="base">
              <a:spcBef>
                <a:spcPct val="0"/>
              </a:spcBef>
              <a:spcAft>
                <a:spcPct val="0"/>
              </a:spcAft>
            </a:pPr>
            <a:r>
              <a:rPr lang="en-US" sz="600" i="1" dirty="0">
                <a:solidFill>
                  <a:prstClr val="white"/>
                </a:solidFill>
                <a:latin typeface="Arial" charset="0"/>
                <a:cs typeface="Arial" charset="0"/>
              </a:rPr>
              <a:t>http://www.flickr.com/photos/peasap/5356561552</a:t>
            </a:r>
            <a:r>
              <a:rPr lang="en-US" sz="700" dirty="0">
                <a:solidFill>
                  <a:prstClr val="white"/>
                </a:solidFill>
                <a:latin typeface="Arial" charset="0"/>
                <a:cs typeface="Arial" charset="0"/>
              </a:rPr>
              <a:t>/</a:t>
            </a:r>
            <a:endParaRPr lang="en-SG" sz="700" dirty="0">
              <a:solidFill>
                <a:prstClr val="white"/>
              </a:solidFill>
              <a:latin typeface="Arial" charset="0"/>
              <a:cs typeface="Arial" charset="0"/>
            </a:endParaRPr>
          </a:p>
        </p:txBody>
      </p:sp>
      <p:sp>
        <p:nvSpPr>
          <p:cNvPr id="108548" name="TextBox 8"/>
          <p:cNvSpPr>
            <a:spLocks noChangeArrowheads="1"/>
          </p:cNvSpPr>
          <p:nvPr/>
        </p:nvSpPr>
        <p:spPr bwMode="auto">
          <a:xfrm>
            <a:off x="5701016" y="2538685"/>
            <a:ext cx="2005012" cy="768350"/>
          </a:xfrm>
          <a:prstGeom prst="roundRect">
            <a:avLst>
              <a:gd name="adj" fmla="val 16667"/>
            </a:avLst>
          </a:prstGeom>
          <a:solidFill>
            <a:schemeClr val="bg1"/>
          </a:solidFill>
          <a:ln w="9525">
            <a:noFill/>
            <a:round/>
            <a:headEnd/>
            <a:tailEnd/>
          </a:ln>
        </p:spPr>
        <p:txBody>
          <a:bodyPr lIns="77925" tIns="38963" rIns="77925" bIns="38963">
            <a:spAutoFit/>
          </a:bodyPr>
          <a:lstStyle/>
          <a:p>
            <a:pPr algn="ctr" fontAlgn="base">
              <a:spcBef>
                <a:spcPct val="0"/>
              </a:spcBef>
              <a:spcAft>
                <a:spcPct val="0"/>
              </a:spcAft>
            </a:pPr>
            <a:r>
              <a:rPr lang="en-US" sz="2000" b="1">
                <a:solidFill>
                  <a:prstClr val="black"/>
                </a:solidFill>
                <a:latin typeface="Arial Narrow" pitchFamily="34" charset="0"/>
                <a:cs typeface="Arial" charset="0"/>
              </a:rPr>
              <a:t>Which Market?</a:t>
            </a:r>
          </a:p>
          <a:p>
            <a:pPr algn="ctr" fontAlgn="base">
              <a:spcBef>
                <a:spcPct val="0"/>
              </a:spcBef>
              <a:spcAft>
                <a:spcPct val="0"/>
              </a:spcAft>
            </a:pPr>
            <a:r>
              <a:rPr lang="en-US" sz="2000" b="1">
                <a:solidFill>
                  <a:prstClr val="black"/>
                </a:solidFill>
                <a:latin typeface="Arial Narrow" pitchFamily="34" charset="0"/>
                <a:cs typeface="Arial" charset="0"/>
              </a:rPr>
              <a:t>Positioning?</a:t>
            </a:r>
            <a:endParaRPr lang="en-SG">
              <a:solidFill>
                <a:prstClr val="black"/>
              </a:solidFill>
              <a:latin typeface="Arial Narrow" pitchFamily="34" charset="0"/>
              <a:cs typeface="Arial" charset="0"/>
            </a:endParaRPr>
          </a:p>
        </p:txBody>
      </p:sp>
      <p:sp>
        <p:nvSpPr>
          <p:cNvPr id="108549" name="TextBox 8"/>
          <p:cNvSpPr>
            <a:spLocks noChangeArrowheads="1"/>
          </p:cNvSpPr>
          <p:nvPr/>
        </p:nvSpPr>
        <p:spPr bwMode="auto">
          <a:xfrm>
            <a:off x="5666095" y="1530630"/>
            <a:ext cx="2352675" cy="768095"/>
          </a:xfrm>
          <a:prstGeom prst="roundRect">
            <a:avLst>
              <a:gd name="adj" fmla="val 16667"/>
            </a:avLst>
          </a:prstGeom>
          <a:solidFill>
            <a:schemeClr val="bg1"/>
          </a:solidFill>
          <a:ln w="9525">
            <a:noFill/>
            <a:round/>
            <a:headEnd/>
            <a:tailEnd/>
          </a:ln>
        </p:spPr>
        <p:txBody>
          <a:bodyPr lIns="77925" tIns="38963" rIns="77925" bIns="38963">
            <a:spAutoFit/>
          </a:bodyPr>
          <a:lstStyle/>
          <a:p>
            <a:pPr algn="ctr" fontAlgn="base">
              <a:spcBef>
                <a:spcPct val="0"/>
              </a:spcBef>
              <a:spcAft>
                <a:spcPct val="0"/>
              </a:spcAft>
            </a:pPr>
            <a:r>
              <a:rPr lang="en-US" sz="2000" b="1">
                <a:solidFill>
                  <a:prstClr val="black"/>
                </a:solidFill>
                <a:latin typeface="Arial Narrow" pitchFamily="34" charset="0"/>
                <a:cs typeface="Arial" charset="0"/>
              </a:rPr>
              <a:t>Which Technology?</a:t>
            </a:r>
          </a:p>
          <a:p>
            <a:pPr algn="ctr" fontAlgn="base">
              <a:spcBef>
                <a:spcPct val="0"/>
              </a:spcBef>
              <a:spcAft>
                <a:spcPct val="0"/>
              </a:spcAft>
            </a:pPr>
            <a:r>
              <a:rPr lang="en-US" sz="2000" b="1">
                <a:solidFill>
                  <a:prstClr val="black"/>
                </a:solidFill>
                <a:latin typeface="Arial Narrow" pitchFamily="34" charset="0"/>
                <a:cs typeface="Arial" charset="0"/>
              </a:rPr>
              <a:t>What Product?</a:t>
            </a:r>
            <a:endParaRPr lang="en-SG">
              <a:solidFill>
                <a:prstClr val="black"/>
              </a:solidFill>
              <a:latin typeface="Arial Narrow" pitchFamily="34" charset="0"/>
              <a:cs typeface="Arial" charset="0"/>
            </a:endParaRPr>
          </a:p>
        </p:txBody>
      </p:sp>
      <p:sp>
        <p:nvSpPr>
          <p:cNvPr id="108550" name="TextBox 8"/>
          <p:cNvSpPr>
            <a:spLocks noChangeArrowheads="1"/>
          </p:cNvSpPr>
          <p:nvPr/>
        </p:nvSpPr>
        <p:spPr bwMode="auto">
          <a:xfrm>
            <a:off x="625778" y="4604027"/>
            <a:ext cx="1860550" cy="768095"/>
          </a:xfrm>
          <a:prstGeom prst="roundRect">
            <a:avLst>
              <a:gd name="adj" fmla="val 16667"/>
            </a:avLst>
          </a:prstGeom>
          <a:solidFill>
            <a:schemeClr val="bg1"/>
          </a:solidFill>
          <a:ln w="9525">
            <a:noFill/>
            <a:round/>
            <a:headEnd/>
            <a:tailEnd/>
          </a:ln>
        </p:spPr>
        <p:txBody>
          <a:bodyPr lIns="77925" tIns="38963" rIns="77925" bIns="38963">
            <a:spAutoFit/>
          </a:bodyPr>
          <a:lstStyle/>
          <a:p>
            <a:pPr algn="ctr" fontAlgn="base">
              <a:spcBef>
                <a:spcPct val="0"/>
              </a:spcBef>
              <a:spcAft>
                <a:spcPct val="0"/>
              </a:spcAft>
            </a:pPr>
            <a:r>
              <a:rPr lang="en-US" sz="2000" b="1">
                <a:solidFill>
                  <a:prstClr val="black"/>
                </a:solidFill>
                <a:latin typeface="Arial Narrow" pitchFamily="34" charset="0"/>
                <a:cs typeface="Arial" charset="0"/>
              </a:rPr>
              <a:t>What Business Model?</a:t>
            </a:r>
            <a:endParaRPr lang="en-SG">
              <a:solidFill>
                <a:prstClr val="black"/>
              </a:solidFill>
              <a:latin typeface="Arial Narrow" pitchFamily="34" charset="0"/>
              <a:cs typeface="Arial" charset="0"/>
            </a:endParaRPr>
          </a:p>
        </p:txBody>
      </p:sp>
      <p:sp>
        <p:nvSpPr>
          <p:cNvPr id="108551" name="TextBox 8"/>
          <p:cNvSpPr>
            <a:spLocks noChangeArrowheads="1"/>
          </p:cNvSpPr>
          <p:nvPr/>
        </p:nvSpPr>
        <p:spPr bwMode="auto">
          <a:xfrm>
            <a:off x="147941" y="3816631"/>
            <a:ext cx="1485900" cy="427037"/>
          </a:xfrm>
          <a:prstGeom prst="roundRect">
            <a:avLst>
              <a:gd name="adj" fmla="val 16667"/>
            </a:avLst>
          </a:prstGeom>
          <a:solidFill>
            <a:schemeClr val="bg1"/>
          </a:solidFill>
          <a:ln w="9525">
            <a:noFill/>
            <a:round/>
            <a:headEnd/>
            <a:tailEnd/>
          </a:ln>
        </p:spPr>
        <p:txBody>
          <a:bodyPr lIns="77925" tIns="38963" rIns="77925" bIns="38963">
            <a:spAutoFit/>
          </a:bodyPr>
          <a:lstStyle/>
          <a:p>
            <a:pPr algn="ctr" fontAlgn="base">
              <a:spcBef>
                <a:spcPct val="0"/>
              </a:spcBef>
              <a:spcAft>
                <a:spcPct val="0"/>
              </a:spcAft>
            </a:pPr>
            <a:r>
              <a:rPr lang="en-US" sz="2000" b="1">
                <a:solidFill>
                  <a:prstClr val="black"/>
                </a:solidFill>
                <a:latin typeface="Arial Narrow" pitchFamily="34" charset="0"/>
                <a:cs typeface="Arial" charset="0"/>
              </a:rPr>
              <a:t>Right Team?</a:t>
            </a:r>
            <a:endParaRPr lang="en-SG">
              <a:solidFill>
                <a:prstClr val="black"/>
              </a:solidFill>
              <a:latin typeface="Arial Narrow" pitchFamily="34" charset="0"/>
              <a:cs typeface="Arial" charset="0"/>
            </a:endParaRPr>
          </a:p>
        </p:txBody>
      </p:sp>
      <p:sp>
        <p:nvSpPr>
          <p:cNvPr id="108552" name="TextBox 17"/>
          <p:cNvSpPr>
            <a:spLocks noChangeArrowheads="1"/>
          </p:cNvSpPr>
          <p:nvPr/>
        </p:nvSpPr>
        <p:spPr bwMode="auto">
          <a:xfrm>
            <a:off x="625780" y="2298980"/>
            <a:ext cx="1409700" cy="427577"/>
          </a:xfrm>
          <a:prstGeom prst="roundRect">
            <a:avLst>
              <a:gd name="adj" fmla="val 16667"/>
            </a:avLst>
          </a:prstGeom>
          <a:solidFill>
            <a:schemeClr val="bg1"/>
          </a:solidFill>
          <a:ln w="9525">
            <a:noFill/>
            <a:round/>
            <a:headEnd/>
            <a:tailEnd/>
          </a:ln>
        </p:spPr>
        <p:txBody>
          <a:bodyPr lIns="77925" tIns="38963" rIns="77925" bIns="38963">
            <a:spAutoFit/>
          </a:bodyPr>
          <a:lstStyle/>
          <a:p>
            <a:pPr algn="ctr" fontAlgn="base">
              <a:spcBef>
                <a:spcPct val="0"/>
              </a:spcBef>
              <a:spcAft>
                <a:spcPct val="0"/>
              </a:spcAft>
            </a:pPr>
            <a:r>
              <a:rPr lang="en-US" sz="2000" b="1">
                <a:solidFill>
                  <a:prstClr val="black"/>
                </a:solidFill>
                <a:latin typeface="Arial Narrow" pitchFamily="34" charset="0"/>
                <a:cs typeface="Arial" charset="0"/>
              </a:rPr>
              <a:t>Funding?</a:t>
            </a:r>
            <a:endParaRPr lang="en-SG">
              <a:solidFill>
                <a:prstClr val="black"/>
              </a:solidFill>
              <a:latin typeface="Arial Narrow" pitchFamily="34" charset="0"/>
              <a:cs typeface="Arial" charset="0"/>
            </a:endParaRPr>
          </a:p>
        </p:txBody>
      </p:sp>
      <p:sp>
        <p:nvSpPr>
          <p:cNvPr id="108553" name="TextBox 18"/>
          <p:cNvSpPr>
            <a:spLocks noChangeArrowheads="1"/>
          </p:cNvSpPr>
          <p:nvPr/>
        </p:nvSpPr>
        <p:spPr bwMode="auto">
          <a:xfrm>
            <a:off x="6715432" y="3805510"/>
            <a:ext cx="2192338" cy="768350"/>
          </a:xfrm>
          <a:prstGeom prst="roundRect">
            <a:avLst>
              <a:gd name="adj" fmla="val 16667"/>
            </a:avLst>
          </a:prstGeom>
          <a:solidFill>
            <a:schemeClr val="bg1"/>
          </a:solidFill>
          <a:ln w="9525">
            <a:noFill/>
            <a:round/>
            <a:headEnd/>
            <a:tailEnd/>
          </a:ln>
        </p:spPr>
        <p:txBody>
          <a:bodyPr lIns="77925" tIns="38963" rIns="77925" bIns="38963">
            <a:spAutoFit/>
          </a:bodyPr>
          <a:lstStyle/>
          <a:p>
            <a:pPr algn="ctr" fontAlgn="base">
              <a:spcBef>
                <a:spcPct val="0"/>
              </a:spcBef>
              <a:spcAft>
                <a:spcPct val="0"/>
              </a:spcAft>
            </a:pPr>
            <a:r>
              <a:rPr lang="en-US" sz="2000" b="1">
                <a:solidFill>
                  <a:prstClr val="black"/>
                </a:solidFill>
                <a:latin typeface="Arial Narrow" pitchFamily="34" charset="0"/>
                <a:cs typeface="Arial" charset="0"/>
              </a:rPr>
              <a:t>Solves Customer Problems?</a:t>
            </a:r>
            <a:endParaRPr lang="en-SG">
              <a:solidFill>
                <a:prstClr val="black"/>
              </a:solidFill>
              <a:latin typeface="Arial Narrow" pitchFamily="34" charset="0"/>
              <a:cs typeface="Arial" charset="0"/>
            </a:endParaRPr>
          </a:p>
        </p:txBody>
      </p:sp>
      <p:sp>
        <p:nvSpPr>
          <p:cNvPr id="108554" name="TextBox 8"/>
          <p:cNvSpPr>
            <a:spLocks noChangeArrowheads="1"/>
          </p:cNvSpPr>
          <p:nvPr/>
        </p:nvSpPr>
        <p:spPr bwMode="auto">
          <a:xfrm>
            <a:off x="6458253" y="4964393"/>
            <a:ext cx="2114550" cy="427577"/>
          </a:xfrm>
          <a:prstGeom prst="roundRect">
            <a:avLst>
              <a:gd name="adj" fmla="val 16667"/>
            </a:avLst>
          </a:prstGeom>
          <a:solidFill>
            <a:schemeClr val="bg1"/>
          </a:solidFill>
          <a:ln w="9525">
            <a:noFill/>
            <a:round/>
            <a:headEnd/>
            <a:tailEnd/>
          </a:ln>
        </p:spPr>
        <p:txBody>
          <a:bodyPr lIns="77925" tIns="38963" rIns="77925" bIns="38963">
            <a:spAutoFit/>
          </a:bodyPr>
          <a:lstStyle/>
          <a:p>
            <a:pPr algn="ctr" fontAlgn="base">
              <a:spcBef>
                <a:spcPct val="0"/>
              </a:spcBef>
              <a:spcAft>
                <a:spcPct val="0"/>
              </a:spcAft>
            </a:pPr>
            <a:r>
              <a:rPr lang="en-US" sz="2000" b="1">
                <a:solidFill>
                  <a:prstClr val="black"/>
                </a:solidFill>
                <a:latin typeface="Arial Narrow" pitchFamily="34" charset="0"/>
                <a:cs typeface="Arial" charset="0"/>
              </a:rPr>
              <a:t>How to compete?</a:t>
            </a:r>
            <a:endParaRPr lang="en-SG">
              <a:solidFill>
                <a:prstClr val="black"/>
              </a:solidFill>
              <a:latin typeface="Arial Narrow" pitchFamily="34" charset="0"/>
              <a:cs typeface="Arial" charset="0"/>
            </a:endParaRPr>
          </a:p>
        </p:txBody>
      </p:sp>
      <p:sp>
        <p:nvSpPr>
          <p:cNvPr id="108555" name="TextBox 20"/>
          <p:cNvSpPr>
            <a:spLocks noChangeArrowheads="1"/>
          </p:cNvSpPr>
          <p:nvPr/>
        </p:nvSpPr>
        <p:spPr bwMode="auto">
          <a:xfrm>
            <a:off x="1498907" y="6124856"/>
            <a:ext cx="1503363" cy="427037"/>
          </a:xfrm>
          <a:prstGeom prst="roundRect">
            <a:avLst>
              <a:gd name="adj" fmla="val 16667"/>
            </a:avLst>
          </a:prstGeom>
          <a:solidFill>
            <a:schemeClr val="bg1"/>
          </a:solidFill>
          <a:ln w="9525">
            <a:noFill/>
            <a:round/>
            <a:headEnd/>
            <a:tailEnd/>
          </a:ln>
        </p:spPr>
        <p:txBody>
          <a:bodyPr lIns="77925" tIns="38963" rIns="77925" bIns="38963">
            <a:spAutoFit/>
          </a:bodyPr>
          <a:lstStyle/>
          <a:p>
            <a:pPr algn="ctr" fontAlgn="base">
              <a:spcBef>
                <a:spcPct val="0"/>
              </a:spcBef>
              <a:spcAft>
                <a:spcPct val="0"/>
              </a:spcAft>
            </a:pPr>
            <a:r>
              <a:rPr lang="en-US" sz="2000" b="1">
                <a:solidFill>
                  <a:prstClr val="black"/>
                </a:solidFill>
                <a:latin typeface="Arial Narrow" pitchFamily="34" charset="0"/>
                <a:cs typeface="Arial" charset="0"/>
              </a:rPr>
              <a:t>Distribution?</a:t>
            </a:r>
            <a:endParaRPr lang="en-SG">
              <a:solidFill>
                <a:prstClr val="black"/>
              </a:solidFill>
              <a:latin typeface="Arial Narrow" pitchFamily="34" charset="0"/>
              <a:cs typeface="Arial" charset="0"/>
            </a:endParaRPr>
          </a:p>
        </p:txBody>
      </p:sp>
      <p:sp>
        <p:nvSpPr>
          <p:cNvPr id="108556" name="TextBox 21"/>
          <p:cNvSpPr>
            <a:spLocks noChangeArrowheads="1"/>
          </p:cNvSpPr>
          <p:nvPr/>
        </p:nvSpPr>
        <p:spPr bwMode="auto">
          <a:xfrm>
            <a:off x="3002266" y="2424208"/>
            <a:ext cx="2081212" cy="699992"/>
          </a:xfrm>
          <a:prstGeom prst="roundRect">
            <a:avLst>
              <a:gd name="adj" fmla="val 16667"/>
            </a:avLst>
          </a:prstGeom>
          <a:solidFill>
            <a:schemeClr val="bg1"/>
          </a:solidFill>
          <a:ln w="9525">
            <a:noFill/>
            <a:round/>
            <a:headEnd/>
            <a:tailEnd/>
          </a:ln>
        </p:spPr>
        <p:txBody>
          <a:bodyPr lIns="77925" tIns="38963" rIns="77925" bIns="38963">
            <a:spAutoFit/>
          </a:bodyPr>
          <a:lstStyle/>
          <a:p>
            <a:pPr algn="ctr" fontAlgn="base">
              <a:spcBef>
                <a:spcPct val="0"/>
              </a:spcBef>
              <a:spcAft>
                <a:spcPct val="0"/>
              </a:spcAft>
            </a:pPr>
            <a:r>
              <a:rPr lang="en-US" altLang="zh-SG" sz="3600" b="1">
                <a:solidFill>
                  <a:prstClr val="black"/>
                </a:solidFill>
                <a:latin typeface="Arial Narrow" pitchFamily="34" charset="0"/>
                <a:cs typeface="Arial" charset="0"/>
              </a:rPr>
              <a:t>Revenue?</a:t>
            </a:r>
            <a:endParaRPr lang="en-SG" sz="3600">
              <a:solidFill>
                <a:prstClr val="black"/>
              </a:solidFill>
              <a:latin typeface="Arial Narrow" pitchFamily="34" charset="0"/>
              <a:cs typeface="Arial" charset="0"/>
            </a:endParaRPr>
          </a:p>
        </p:txBody>
      </p:sp>
      <p:sp>
        <p:nvSpPr>
          <p:cNvPr id="3" name="Rectangle 2"/>
          <p:cNvSpPr>
            <a:spLocks noChangeArrowheads="1"/>
          </p:cNvSpPr>
          <p:nvPr/>
        </p:nvSpPr>
        <p:spPr bwMode="auto">
          <a:xfrm>
            <a:off x="2426007" y="1296917"/>
            <a:ext cx="1763713" cy="571500"/>
          </a:xfrm>
          <a:prstGeom prst="rect">
            <a:avLst/>
          </a:prstGeom>
          <a:solidFill>
            <a:srgbClr val="00FFFF"/>
          </a:solidFill>
          <a:ln w="25400" algn="ctr">
            <a:noFill/>
            <a:miter lim="800000"/>
            <a:headEnd/>
            <a:tailEnd/>
          </a:ln>
        </p:spPr>
        <p:txBody>
          <a:bodyPr anchor="ctr"/>
          <a:lstStyle/>
          <a:p>
            <a:pPr algn="ctr" fontAlgn="base">
              <a:spcBef>
                <a:spcPct val="0"/>
              </a:spcBef>
              <a:spcAft>
                <a:spcPct val="0"/>
              </a:spcAft>
            </a:pPr>
            <a:r>
              <a:rPr lang="en-US" sz="3600" b="1">
                <a:solidFill>
                  <a:prstClr val="black"/>
                </a:solidFill>
                <a:latin typeface="Arial Narrow" pitchFamily="34" charset="0"/>
                <a:cs typeface="Arial" charset="0"/>
              </a:rPr>
              <a:t>$</a:t>
            </a:r>
            <a:r>
              <a:rPr lang="en-US" altLang="zh-SG" sz="3600" b="1">
                <a:solidFill>
                  <a:prstClr val="black"/>
                </a:solidFill>
                <a:latin typeface="Arial Narrow" pitchFamily="34" charset="0"/>
                <a:cs typeface="Arial" charset="0"/>
              </a:rPr>
              <a:t>500M?</a:t>
            </a:r>
            <a:endParaRPr lang="en-SG" sz="3600" b="1">
              <a:solidFill>
                <a:prstClr val="black"/>
              </a:solidFill>
              <a:latin typeface="Arial Narrow" pitchFamily="34" charset="0"/>
              <a:cs typeface="Arial" charset="0"/>
            </a:endParaRPr>
          </a:p>
        </p:txBody>
      </p:sp>
      <p:sp>
        <p:nvSpPr>
          <p:cNvPr id="24" name="Rectangle 23"/>
          <p:cNvSpPr/>
          <p:nvPr/>
        </p:nvSpPr>
        <p:spPr>
          <a:xfrm rot="21390997">
            <a:off x="6602716" y="1363935"/>
            <a:ext cx="1662112" cy="425450"/>
          </a:xfrm>
          <a:prstGeom prst="rect">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2400" b="1" dirty="0">
                <a:solidFill>
                  <a:prstClr val="black"/>
                </a:solidFill>
                <a:latin typeface="Arial Narrow" pitchFamily="34" charset="0"/>
              </a:rPr>
              <a:t>Localization</a:t>
            </a:r>
            <a:endParaRPr lang="en-SG" sz="2400" b="1" dirty="0">
              <a:solidFill>
                <a:prstClr val="black"/>
              </a:solidFill>
              <a:latin typeface="Arial Narrow" pitchFamily="34" charset="0"/>
            </a:endParaRPr>
          </a:p>
        </p:txBody>
      </p:sp>
      <p:sp>
        <p:nvSpPr>
          <p:cNvPr id="25" name="Rectangle 24"/>
          <p:cNvSpPr/>
          <p:nvPr/>
        </p:nvSpPr>
        <p:spPr>
          <a:xfrm rot="21304992">
            <a:off x="120957" y="1835423"/>
            <a:ext cx="1503363" cy="463550"/>
          </a:xfrm>
          <a:prstGeom prst="rect">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2400" b="1" dirty="0">
                <a:solidFill>
                  <a:prstClr val="black"/>
                </a:solidFill>
                <a:latin typeface="Arial Narrow" pitchFamily="34" charset="0"/>
              </a:rPr>
              <a:t>Expansion</a:t>
            </a:r>
            <a:endParaRPr lang="en-SG" sz="2400" b="1" dirty="0">
              <a:solidFill>
                <a:prstClr val="black"/>
              </a:solidFill>
              <a:latin typeface="Arial Narrow" pitchFamily="34" charset="0"/>
            </a:endParaRPr>
          </a:p>
        </p:txBody>
      </p:sp>
      <p:sp>
        <p:nvSpPr>
          <p:cNvPr id="26" name="Rectangle 25"/>
          <p:cNvSpPr/>
          <p:nvPr/>
        </p:nvSpPr>
        <p:spPr>
          <a:xfrm rot="167354">
            <a:off x="5955016" y="2587906"/>
            <a:ext cx="2208212" cy="712787"/>
          </a:xfrm>
          <a:prstGeom prst="rect">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2000" b="1" dirty="0">
                <a:solidFill>
                  <a:prstClr val="black"/>
                </a:solidFill>
                <a:latin typeface="Arial Narrow" pitchFamily="34" charset="0"/>
              </a:rPr>
              <a:t>Large Markets – US, Europe, China, India</a:t>
            </a:r>
            <a:endParaRPr lang="en-SG" sz="2000" b="1" dirty="0">
              <a:solidFill>
                <a:prstClr val="black"/>
              </a:solidFill>
              <a:latin typeface="Arial Narrow" pitchFamily="34" charset="0"/>
            </a:endParaRPr>
          </a:p>
        </p:txBody>
      </p:sp>
      <p:sp>
        <p:nvSpPr>
          <p:cNvPr id="27" name="Rectangle 26"/>
          <p:cNvSpPr/>
          <p:nvPr/>
        </p:nvSpPr>
        <p:spPr>
          <a:xfrm rot="21005255">
            <a:off x="6529691" y="3667406"/>
            <a:ext cx="2011362" cy="928687"/>
          </a:xfrm>
          <a:prstGeom prst="rect">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2000" b="1" dirty="0">
                <a:solidFill>
                  <a:prstClr val="black"/>
                </a:solidFill>
                <a:latin typeface="Arial Narrow" pitchFamily="34" charset="0"/>
              </a:rPr>
              <a:t>Serve Customers from Different Cultures</a:t>
            </a:r>
            <a:endParaRPr lang="en-SG" sz="2000" b="1" dirty="0">
              <a:solidFill>
                <a:prstClr val="black"/>
              </a:solidFill>
              <a:latin typeface="Arial Narrow" pitchFamily="34" charset="0"/>
            </a:endParaRPr>
          </a:p>
        </p:txBody>
      </p:sp>
      <p:sp>
        <p:nvSpPr>
          <p:cNvPr id="28" name="Rectangle 27"/>
          <p:cNvSpPr/>
          <p:nvPr/>
        </p:nvSpPr>
        <p:spPr>
          <a:xfrm rot="20597459">
            <a:off x="1057581" y="4748485"/>
            <a:ext cx="1323975" cy="490538"/>
          </a:xfrm>
          <a:prstGeom prst="rect">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2400" b="1">
                <a:solidFill>
                  <a:prstClr val="black"/>
                </a:solidFill>
                <a:latin typeface="Arial Narrow" pitchFamily="34" charset="0"/>
              </a:rPr>
              <a:t>Scalable</a:t>
            </a:r>
            <a:endParaRPr lang="en-SG" sz="2400" b="1">
              <a:solidFill>
                <a:prstClr val="black"/>
              </a:solidFill>
              <a:latin typeface="Arial Narrow" pitchFamily="34" charset="0"/>
            </a:endParaRPr>
          </a:p>
        </p:txBody>
      </p:sp>
      <p:sp>
        <p:nvSpPr>
          <p:cNvPr id="29" name="Rectangle 28"/>
          <p:cNvSpPr/>
          <p:nvPr/>
        </p:nvSpPr>
        <p:spPr>
          <a:xfrm rot="21396959">
            <a:off x="633720" y="5456510"/>
            <a:ext cx="2060575" cy="749300"/>
          </a:xfrm>
          <a:prstGeom prst="rect">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2400" b="1">
                <a:solidFill>
                  <a:prstClr val="black"/>
                </a:solidFill>
                <a:latin typeface="Arial Narrow" pitchFamily="34" charset="0"/>
              </a:rPr>
              <a:t>Channels, JV, Subsidiaries?</a:t>
            </a:r>
            <a:endParaRPr lang="en-SG" sz="2400" b="1">
              <a:solidFill>
                <a:prstClr val="black"/>
              </a:solidFill>
              <a:latin typeface="Arial Narrow" pitchFamily="34" charset="0"/>
            </a:endParaRPr>
          </a:p>
        </p:txBody>
      </p:sp>
      <p:sp>
        <p:nvSpPr>
          <p:cNvPr id="30" name="Rectangle 29"/>
          <p:cNvSpPr/>
          <p:nvPr/>
        </p:nvSpPr>
        <p:spPr>
          <a:xfrm rot="201502">
            <a:off x="4769157" y="5513660"/>
            <a:ext cx="2295525" cy="973138"/>
          </a:xfrm>
          <a:prstGeom prst="rect">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2000" b="1" dirty="0">
                <a:solidFill>
                  <a:prstClr val="black"/>
                </a:solidFill>
                <a:latin typeface="Arial Narrow" pitchFamily="34" charset="0"/>
              </a:rPr>
              <a:t>Logistics/Support Services: Centralized </a:t>
            </a:r>
            <a:r>
              <a:rPr lang="en-US" sz="2000" b="1" dirty="0" err="1">
                <a:solidFill>
                  <a:prstClr val="black"/>
                </a:solidFill>
                <a:latin typeface="Arial Narrow" pitchFamily="34" charset="0"/>
              </a:rPr>
              <a:t>vs</a:t>
            </a:r>
            <a:r>
              <a:rPr lang="en-US" sz="2000" b="1" dirty="0">
                <a:solidFill>
                  <a:prstClr val="black"/>
                </a:solidFill>
                <a:latin typeface="Arial Narrow" pitchFamily="34" charset="0"/>
              </a:rPr>
              <a:t> Decentralized</a:t>
            </a:r>
            <a:endParaRPr lang="en-SG" sz="2000" b="1" dirty="0">
              <a:solidFill>
                <a:prstClr val="black"/>
              </a:solidFill>
              <a:latin typeface="Arial Narrow" pitchFamily="34" charset="0"/>
            </a:endParaRPr>
          </a:p>
        </p:txBody>
      </p:sp>
      <p:sp>
        <p:nvSpPr>
          <p:cNvPr id="31" name="Rectangle 30"/>
          <p:cNvSpPr/>
          <p:nvPr/>
        </p:nvSpPr>
        <p:spPr>
          <a:xfrm rot="244501">
            <a:off x="-129872" y="3164168"/>
            <a:ext cx="2794000" cy="733425"/>
          </a:xfrm>
          <a:prstGeom prst="rect">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2000" b="1" dirty="0">
                <a:solidFill>
                  <a:prstClr val="black"/>
                </a:solidFill>
                <a:latin typeface="Arial Narrow" pitchFamily="34" charset="0"/>
              </a:rPr>
              <a:t>Cross-Cultural, Additional Management Functions</a:t>
            </a:r>
            <a:endParaRPr lang="en-SG" sz="2000" b="1" dirty="0">
              <a:solidFill>
                <a:prstClr val="black"/>
              </a:solidFill>
              <a:latin typeface="Arial Narrow" pitchFamily="34" charset="0"/>
            </a:endParaRPr>
          </a:p>
        </p:txBody>
      </p:sp>
      <p:sp>
        <p:nvSpPr>
          <p:cNvPr id="32" name="Rectangle 31"/>
          <p:cNvSpPr/>
          <p:nvPr/>
        </p:nvSpPr>
        <p:spPr>
          <a:xfrm rot="749598">
            <a:off x="7250420" y="5035831"/>
            <a:ext cx="1235075" cy="490537"/>
          </a:xfrm>
          <a:prstGeom prst="rect">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2400" b="1">
                <a:solidFill>
                  <a:prstClr val="black"/>
                </a:solidFill>
                <a:latin typeface="Arial Narrow" pitchFamily="34" charset="0"/>
              </a:rPr>
              <a:t>Globally</a:t>
            </a:r>
            <a:endParaRPr lang="en-SG" sz="2400" b="1">
              <a:solidFill>
                <a:prstClr val="black"/>
              </a:solidFill>
              <a:latin typeface="Arial Narrow" pitchFamily="34" charset="0"/>
            </a:endParaRPr>
          </a:p>
        </p:txBody>
      </p:sp>
      <p:sp>
        <p:nvSpPr>
          <p:cNvPr id="2" name="Rectangle 2"/>
          <p:cNvSpPr>
            <a:spLocks noChangeArrowheads="1"/>
          </p:cNvSpPr>
          <p:nvPr/>
        </p:nvSpPr>
        <p:spPr bwMode="auto">
          <a:xfrm rot="-1002541">
            <a:off x="1994203" y="2089084"/>
            <a:ext cx="1785938" cy="630237"/>
          </a:xfrm>
          <a:prstGeom prst="rect">
            <a:avLst/>
          </a:prstGeom>
          <a:solidFill>
            <a:srgbClr val="00FFFF"/>
          </a:solidFill>
          <a:ln w="25400" algn="ctr">
            <a:noFill/>
            <a:miter lim="800000"/>
            <a:headEnd/>
            <a:tailEnd/>
          </a:ln>
        </p:spPr>
        <p:txBody>
          <a:bodyPr anchor="ctr"/>
          <a:lstStyle/>
          <a:p>
            <a:pPr algn="ctr" fontAlgn="base">
              <a:spcBef>
                <a:spcPct val="0"/>
              </a:spcBef>
              <a:spcAft>
                <a:spcPct val="0"/>
              </a:spcAft>
            </a:pPr>
            <a:r>
              <a:rPr lang="en-US" sz="3600" b="1" dirty="0">
                <a:solidFill>
                  <a:prstClr val="black"/>
                </a:solidFill>
                <a:latin typeface="Arial Narrow" pitchFamily="34" charset="0"/>
                <a:cs typeface="Arial" charset="0"/>
              </a:rPr>
              <a:t>$</a:t>
            </a:r>
            <a:r>
              <a:rPr lang="en-US" altLang="zh-SG" sz="3600" b="1" dirty="0">
                <a:solidFill>
                  <a:prstClr val="black"/>
                </a:solidFill>
                <a:latin typeface="Arial Narrow" pitchFamily="34" charset="0"/>
                <a:cs typeface="Arial" charset="0"/>
              </a:rPr>
              <a:t>1</a:t>
            </a:r>
            <a:r>
              <a:rPr lang="en-US" sz="3600" b="1" dirty="0">
                <a:solidFill>
                  <a:prstClr val="black"/>
                </a:solidFill>
                <a:latin typeface="Arial Narrow" pitchFamily="34" charset="0"/>
                <a:cs typeface="Arial" charset="0"/>
              </a:rPr>
              <a:t>00</a:t>
            </a:r>
            <a:r>
              <a:rPr lang="en-US" altLang="zh-SG" sz="3600" b="1" dirty="0">
                <a:solidFill>
                  <a:prstClr val="black"/>
                </a:solidFill>
                <a:latin typeface="Arial Narrow" pitchFamily="34" charset="0"/>
                <a:cs typeface="Arial" charset="0"/>
              </a:rPr>
              <a:t>M?</a:t>
            </a:r>
            <a:endParaRPr lang="en-SG" sz="3600" b="1" dirty="0">
              <a:solidFill>
                <a:prstClr val="black"/>
              </a:solidFill>
              <a:latin typeface="Arial Narrow" pitchFamily="34" charset="0"/>
              <a:cs typeface="Arial" charset="0"/>
            </a:endParaRPr>
          </a:p>
        </p:txBody>
      </p:sp>
      <p:sp>
        <p:nvSpPr>
          <p:cNvPr id="5" name="Rectangle 2"/>
          <p:cNvSpPr>
            <a:spLocks noChangeArrowheads="1"/>
          </p:cNvSpPr>
          <p:nvPr/>
        </p:nvSpPr>
        <p:spPr bwMode="auto">
          <a:xfrm rot="987448">
            <a:off x="4154793" y="1081017"/>
            <a:ext cx="1258887" cy="571500"/>
          </a:xfrm>
          <a:prstGeom prst="rect">
            <a:avLst/>
          </a:prstGeom>
          <a:solidFill>
            <a:srgbClr val="00FFFF"/>
          </a:solidFill>
          <a:ln w="25400" algn="ctr">
            <a:noFill/>
            <a:miter lim="800000"/>
            <a:headEnd/>
            <a:tailEnd/>
          </a:ln>
        </p:spPr>
        <p:txBody>
          <a:bodyPr anchor="ctr"/>
          <a:lstStyle/>
          <a:p>
            <a:pPr algn="ctr" fontAlgn="base">
              <a:spcBef>
                <a:spcPct val="0"/>
              </a:spcBef>
              <a:spcAft>
                <a:spcPct val="0"/>
              </a:spcAft>
              <a:defRPr/>
            </a:pPr>
            <a:r>
              <a:rPr lang="en-US" sz="3600" b="1" dirty="0">
                <a:solidFill>
                  <a:prstClr val="black"/>
                </a:solidFill>
                <a:latin typeface="Arial Narrow" pitchFamily="34" charset="0"/>
              </a:rPr>
              <a:t>$</a:t>
            </a:r>
            <a:r>
              <a:rPr lang="en-US" altLang="zh-SG" sz="3600" b="1" dirty="0">
                <a:solidFill>
                  <a:prstClr val="black"/>
                </a:solidFill>
                <a:latin typeface="Arial Narrow" pitchFamily="34" charset="0"/>
              </a:rPr>
              <a:t>1B?</a:t>
            </a:r>
            <a:endParaRPr lang="en-SG" sz="3600" b="1" dirty="0">
              <a:solidFill>
                <a:prstClr val="black"/>
              </a:solidFill>
              <a:latin typeface="Arial Narrow" pitchFamily="34" charset="0"/>
            </a:endParaRPr>
          </a:p>
        </p:txBody>
      </p:sp>
      <p:sp>
        <p:nvSpPr>
          <p:cNvPr id="33" name="Title 1"/>
          <p:cNvSpPr txBox="1">
            <a:spLocks/>
          </p:cNvSpPr>
          <p:nvPr/>
        </p:nvSpPr>
        <p:spPr>
          <a:xfrm>
            <a:off x="457200" y="152400"/>
            <a:ext cx="8229600" cy="609600"/>
          </a:xfrm>
          <a:prstGeom prst="rect">
            <a:avLst/>
          </a:prstGeom>
          <a:solidFill>
            <a:srgbClr val="000066"/>
          </a:solidFill>
          <a:ln w="9525">
            <a:noFill/>
            <a:miter lim="800000"/>
            <a:headEnd/>
            <a:tailEnd/>
          </a:ln>
        </p:spPr>
        <p:txBody>
          <a:bodyPr vert="horz" wrap="square" lIns="77925" tIns="38963" rIns="77925" bIns="38963" numCol="1" anchor="ctr" anchorCtr="0" compatLnSpc="1">
            <a:prstTxWarp prst="textNoShape">
              <a:avLst/>
            </a:prstTxWarp>
            <a:normAutofit/>
          </a:bodyPr>
          <a:lstStyle>
            <a:lvl1pPr algn="ctr" fontAlgn="base">
              <a:spcBef>
                <a:spcPct val="0"/>
              </a:spcBef>
              <a:spcAft>
                <a:spcPct val="0"/>
              </a:spcAft>
              <a:defRPr sz="3100" b="1">
                <a:solidFill>
                  <a:schemeClr val="bg1"/>
                </a:solidFill>
                <a:latin typeface="Arial" charset="0"/>
                <a:ea typeface="+mj-ea"/>
                <a:cs typeface="Arial" charset="0"/>
              </a:defRPr>
            </a:lvl1pPr>
            <a:lvl2pPr algn="ctr" eaLnBrk="0" fontAlgn="base" hangingPunct="0">
              <a:spcBef>
                <a:spcPct val="0"/>
              </a:spcBef>
              <a:spcAft>
                <a:spcPct val="0"/>
              </a:spcAft>
              <a:defRPr sz="3700">
                <a:latin typeface="Calibri" pitchFamily="34" charset="0"/>
              </a:defRPr>
            </a:lvl2pPr>
            <a:lvl3pPr algn="ctr" eaLnBrk="0" fontAlgn="base" hangingPunct="0">
              <a:spcBef>
                <a:spcPct val="0"/>
              </a:spcBef>
              <a:spcAft>
                <a:spcPct val="0"/>
              </a:spcAft>
              <a:defRPr sz="3700">
                <a:latin typeface="Calibri" pitchFamily="34" charset="0"/>
              </a:defRPr>
            </a:lvl3pPr>
            <a:lvl4pPr algn="ctr" eaLnBrk="0" fontAlgn="base" hangingPunct="0">
              <a:spcBef>
                <a:spcPct val="0"/>
              </a:spcBef>
              <a:spcAft>
                <a:spcPct val="0"/>
              </a:spcAft>
              <a:defRPr sz="3700">
                <a:latin typeface="Calibri" pitchFamily="34" charset="0"/>
              </a:defRPr>
            </a:lvl4pPr>
            <a:lvl5pPr algn="ctr" eaLnBrk="0" fontAlgn="base" hangingPunct="0">
              <a:spcBef>
                <a:spcPct val="0"/>
              </a:spcBef>
              <a:spcAft>
                <a:spcPct val="0"/>
              </a:spcAft>
              <a:defRPr sz="3700">
                <a:latin typeface="Calibri" pitchFamily="34" charset="0"/>
              </a:defRPr>
            </a:lvl5pPr>
            <a:lvl6pPr marL="389626" algn="ctr" fontAlgn="base">
              <a:spcBef>
                <a:spcPct val="0"/>
              </a:spcBef>
              <a:spcAft>
                <a:spcPct val="0"/>
              </a:spcAft>
              <a:defRPr sz="3700">
                <a:latin typeface="Calibri" pitchFamily="34" charset="0"/>
              </a:defRPr>
            </a:lvl6pPr>
            <a:lvl7pPr marL="779252" algn="ctr" fontAlgn="base">
              <a:spcBef>
                <a:spcPct val="0"/>
              </a:spcBef>
              <a:spcAft>
                <a:spcPct val="0"/>
              </a:spcAft>
              <a:defRPr sz="3700">
                <a:latin typeface="Calibri" pitchFamily="34" charset="0"/>
              </a:defRPr>
            </a:lvl7pPr>
            <a:lvl8pPr marL="1168878" algn="ctr" fontAlgn="base">
              <a:spcBef>
                <a:spcPct val="0"/>
              </a:spcBef>
              <a:spcAft>
                <a:spcPct val="0"/>
              </a:spcAft>
              <a:defRPr sz="3700">
                <a:latin typeface="Calibri" pitchFamily="34" charset="0"/>
              </a:defRPr>
            </a:lvl8pPr>
            <a:lvl9pPr marL="1558503" algn="ctr" fontAlgn="base">
              <a:spcBef>
                <a:spcPct val="0"/>
              </a:spcBef>
              <a:spcAft>
                <a:spcPct val="0"/>
              </a:spcAft>
              <a:defRPr sz="3700">
                <a:latin typeface="Calibri" pitchFamily="34" charset="0"/>
              </a:defRPr>
            </a:lvl9pPr>
          </a:lstStyle>
          <a:p>
            <a:r>
              <a:rPr lang="en-US" dirty="0"/>
              <a:t>Challenges Facing Global Enterprises</a:t>
            </a:r>
          </a:p>
        </p:txBody>
      </p:sp>
    </p:spTree>
    <p:extLst>
      <p:ext uri="{BB962C8B-B14F-4D97-AF65-F5344CB8AC3E}">
        <p14:creationId xmlns:p14="http://schemas.microsoft.com/office/powerpoint/2010/main" val="3966473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D:\Alex Lau\My Pictures\Microsoft Clip Organizer\j0410081.jpg"/>
          <p:cNvPicPr>
            <a:picLocks noChangeAspect="1" noChangeArrowheads="1"/>
          </p:cNvPicPr>
          <p:nvPr/>
        </p:nvPicPr>
        <p:blipFill>
          <a:blip r:embed="rId2" cstate="print"/>
          <a:srcRect t="22229" b="29756"/>
          <a:stretch>
            <a:fillRect/>
          </a:stretch>
        </p:blipFill>
        <p:spPr bwMode="auto">
          <a:xfrm>
            <a:off x="76200" y="1447800"/>
            <a:ext cx="9067800" cy="5410200"/>
          </a:xfrm>
          <a:prstGeom prst="rect">
            <a:avLst/>
          </a:prstGeom>
          <a:noFill/>
          <a:ln w="9525">
            <a:noFill/>
            <a:miter lim="800000"/>
            <a:headEnd/>
            <a:tailEnd/>
          </a:ln>
          <a:scene3d>
            <a:camera prst="orthographicFront">
              <a:rot lat="0" lon="0" rev="0"/>
            </a:camera>
            <a:lightRig rig="threePt" dir="t"/>
          </a:scene3d>
        </p:spPr>
      </p:pic>
      <p:sp>
        <p:nvSpPr>
          <p:cNvPr id="58370" name="Title 1"/>
          <p:cNvSpPr>
            <a:spLocks noGrp="1"/>
          </p:cNvSpPr>
          <p:nvPr>
            <p:ph type="title"/>
          </p:nvPr>
        </p:nvSpPr>
        <p:spPr>
          <a:solidFill>
            <a:srgbClr val="000066"/>
          </a:solidFill>
          <a:ln w="9525">
            <a:noFill/>
            <a:miter lim="800000"/>
            <a:headEnd/>
            <a:tailEnd/>
          </a:ln>
        </p:spPr>
        <p:txBody>
          <a:bodyPr vert="horz" wrap="square" lIns="77925" tIns="38963" rIns="77925" bIns="38963" numCol="1" anchor="ctr" anchorCtr="0" compatLnSpc="1">
            <a:prstTxWarp prst="textNoShape">
              <a:avLst/>
            </a:prstTxWarp>
            <a:normAutofit/>
          </a:bodyPr>
          <a:lstStyle/>
          <a:p>
            <a:pPr eaLnBrk="1" hangingPunct="1"/>
            <a:r>
              <a:rPr lang="en-US" sz="3100" b="1">
                <a:solidFill>
                  <a:schemeClr val="bg1"/>
                </a:solidFill>
                <a:latin typeface="Arial" charset="0"/>
                <a:cs typeface="Arial" charset="0"/>
              </a:rPr>
              <a:t>Geographical Focus –</a:t>
            </a:r>
            <a:br>
              <a:rPr lang="en-US" sz="3100" b="1">
                <a:solidFill>
                  <a:schemeClr val="bg1"/>
                </a:solidFill>
                <a:latin typeface="Arial" charset="0"/>
                <a:cs typeface="Arial" charset="0"/>
              </a:rPr>
            </a:br>
            <a:r>
              <a:rPr lang="en-US" sz="3100" b="1">
                <a:solidFill>
                  <a:schemeClr val="bg1"/>
                </a:solidFill>
                <a:latin typeface="Arial" charset="0"/>
                <a:cs typeface="Arial" charset="0"/>
              </a:rPr>
              <a:t>Global Scalability through Syndication</a:t>
            </a:r>
          </a:p>
        </p:txBody>
      </p:sp>
      <p:sp>
        <p:nvSpPr>
          <p:cNvPr id="10" name="Up Arrow 9"/>
          <p:cNvSpPr/>
          <p:nvPr/>
        </p:nvSpPr>
        <p:spPr>
          <a:xfrm rot="3636146">
            <a:off x="3372397" y="3556739"/>
            <a:ext cx="377825" cy="712735"/>
          </a:xfrm>
          <a:prstGeom prst="upArrow">
            <a:avLst>
              <a:gd name="adj1" fmla="val 42170"/>
              <a:gd name="adj2" fmla="val 50000"/>
            </a:avLst>
          </a:prstGeom>
          <a:solidFill>
            <a:srgbClr val="33CCCC"/>
          </a:solidFill>
          <a:ln>
            <a:solidFill>
              <a:schemeClr val="tx1"/>
            </a:solidFill>
          </a:ln>
          <a:scene3d>
            <a:camera prst="isometricRight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SG">
              <a:solidFill>
                <a:srgbClr val="FFFFFF"/>
              </a:solidFill>
            </a:endParaRPr>
          </a:p>
        </p:txBody>
      </p:sp>
      <p:sp>
        <p:nvSpPr>
          <p:cNvPr id="12" name="Up Arrow 11"/>
          <p:cNvSpPr/>
          <p:nvPr/>
        </p:nvSpPr>
        <p:spPr>
          <a:xfrm>
            <a:off x="2976197" y="3341689"/>
            <a:ext cx="348762" cy="820737"/>
          </a:xfrm>
          <a:prstGeom prst="upArrow">
            <a:avLst/>
          </a:prstGeom>
          <a:solidFill>
            <a:srgbClr val="33CC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SG">
              <a:solidFill>
                <a:srgbClr val="FFFFFF"/>
              </a:solidFill>
            </a:endParaRPr>
          </a:p>
        </p:txBody>
      </p:sp>
      <p:sp>
        <p:nvSpPr>
          <p:cNvPr id="13" name="Up Arrow 12"/>
          <p:cNvSpPr/>
          <p:nvPr/>
        </p:nvSpPr>
        <p:spPr>
          <a:xfrm rot="17996669">
            <a:off x="2533542" y="3596041"/>
            <a:ext cx="377825" cy="658721"/>
          </a:xfrm>
          <a:prstGeom prst="upArrow">
            <a:avLst/>
          </a:prstGeom>
          <a:solidFill>
            <a:srgbClr val="33CCCC"/>
          </a:solidFill>
          <a:ln>
            <a:solidFill>
              <a:schemeClr val="tx1"/>
            </a:solidFill>
          </a:ln>
          <a:scene3d>
            <a:camera prst="isometricOffAxis1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SG">
              <a:solidFill>
                <a:srgbClr val="FFFFFF"/>
              </a:solidFill>
            </a:endParaRPr>
          </a:p>
        </p:txBody>
      </p:sp>
      <p:sp>
        <p:nvSpPr>
          <p:cNvPr id="14" name="Up Arrow 13"/>
          <p:cNvSpPr/>
          <p:nvPr/>
        </p:nvSpPr>
        <p:spPr>
          <a:xfrm rot="15254467" flipH="1">
            <a:off x="5795104" y="2165135"/>
            <a:ext cx="354013" cy="2552700"/>
          </a:xfrm>
          <a:prstGeom prst="upArrow">
            <a:avLst/>
          </a:prstGeom>
          <a:solidFill>
            <a:schemeClr val="accent5">
              <a:lumMod val="50000"/>
            </a:schemeClr>
          </a:solidFill>
          <a:ln>
            <a:solidFill>
              <a:schemeClr val="tx1"/>
            </a:solidFill>
          </a:ln>
          <a:scene3d>
            <a:camera prst="isometricRight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SG">
              <a:solidFill>
                <a:srgbClr val="FFFFFF"/>
              </a:solidFill>
            </a:endParaRPr>
          </a:p>
        </p:txBody>
      </p:sp>
      <p:sp>
        <p:nvSpPr>
          <p:cNvPr id="15" name="Curved Left Arrow 14"/>
          <p:cNvSpPr/>
          <p:nvPr/>
        </p:nvSpPr>
        <p:spPr>
          <a:xfrm>
            <a:off x="3938954" y="3032126"/>
            <a:ext cx="712177" cy="1158875"/>
          </a:xfrm>
          <a:prstGeom prst="curvedLeftArrow">
            <a:avLst/>
          </a:prstGeom>
          <a:solidFill>
            <a:srgbClr val="00CC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SG">
              <a:solidFill>
                <a:srgbClr val="000000"/>
              </a:solidFill>
            </a:endParaRPr>
          </a:p>
        </p:txBody>
      </p:sp>
      <p:sp>
        <p:nvSpPr>
          <p:cNvPr id="58376" name="TextBox 15"/>
          <p:cNvSpPr txBox="1">
            <a:spLocks noChangeArrowheads="1"/>
          </p:cNvSpPr>
          <p:nvPr/>
        </p:nvSpPr>
        <p:spPr bwMode="auto">
          <a:xfrm>
            <a:off x="562708" y="4456113"/>
            <a:ext cx="2587869" cy="1200150"/>
          </a:xfrm>
          <a:prstGeom prst="rect">
            <a:avLst/>
          </a:prstGeom>
          <a:solidFill>
            <a:srgbClr val="33CCCC"/>
          </a:solidFill>
          <a:ln w="19050">
            <a:noFill/>
            <a:miter lim="800000"/>
            <a:headEnd/>
            <a:tailEnd/>
          </a:ln>
          <a:effectLst>
            <a:outerShdw blurRad="44450" dist="27940" dir="5400000" algn="ctr">
              <a:srgbClr val="000000">
                <a:alpha val="32000"/>
              </a:srgbClr>
            </a:outerShdw>
          </a:effectLst>
          <a:scene3d>
            <a:camera prst="isometricOffAxis2Left"/>
            <a:lightRig rig="balanced" dir="t">
              <a:rot lat="0" lon="0" rev="8700000"/>
            </a:lightRig>
          </a:scene3d>
          <a:sp3d>
            <a:bevelT w="190500" h="38100"/>
          </a:sp3d>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b="1" u="sng" dirty="0">
                <a:solidFill>
                  <a:srgbClr val="000000"/>
                </a:solidFill>
              </a:rPr>
              <a:t>Strategy 1</a:t>
            </a:r>
            <a:endParaRPr lang="en-US" b="1" dirty="0">
              <a:solidFill>
                <a:srgbClr val="000000"/>
              </a:solidFill>
            </a:endParaRPr>
          </a:p>
          <a:p>
            <a:pPr algn="ctr" eaLnBrk="1" hangingPunct="1"/>
            <a:r>
              <a:rPr lang="en-US" dirty="0">
                <a:solidFill>
                  <a:srgbClr val="000000"/>
                </a:solidFill>
              </a:rPr>
              <a:t>International scale-out of Singapore Based companies</a:t>
            </a:r>
          </a:p>
        </p:txBody>
      </p:sp>
      <p:sp>
        <p:nvSpPr>
          <p:cNvPr id="58377" name="TextBox 16"/>
          <p:cNvSpPr txBox="1">
            <a:spLocks noChangeArrowheads="1"/>
          </p:cNvSpPr>
          <p:nvPr/>
        </p:nvSpPr>
        <p:spPr bwMode="auto">
          <a:xfrm>
            <a:off x="6295293" y="2159001"/>
            <a:ext cx="2464777" cy="923925"/>
          </a:xfrm>
          <a:prstGeom prst="rect">
            <a:avLst/>
          </a:prstGeom>
          <a:solidFill>
            <a:schemeClr val="accent5">
              <a:lumMod val="75000"/>
            </a:schemeClr>
          </a:solidFill>
          <a:ln w="19050">
            <a:noFill/>
            <a:miter lim="800000"/>
            <a:headEnd/>
            <a:tailEnd/>
          </a:ln>
          <a:effectLst>
            <a:outerShdw blurRad="190500" dist="228600" dir="2700000" algn="ctr">
              <a:srgbClr val="000000">
                <a:alpha val="30000"/>
              </a:srgbClr>
            </a:outerShdw>
          </a:effectLst>
          <a:scene3d>
            <a:camera prst="isometricOffAxis2Left"/>
            <a:lightRig rig="glow" dir="t">
              <a:rot lat="0" lon="0" rev="4800000"/>
            </a:lightRig>
          </a:scene3d>
          <a:sp3d prstMaterial="matte">
            <a:bevelT w="127000" h="63500"/>
          </a:sp3d>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b="1" u="sng">
                <a:solidFill>
                  <a:srgbClr val="000000"/>
                </a:solidFill>
              </a:rPr>
              <a:t>Strategy 3</a:t>
            </a:r>
          </a:p>
          <a:p>
            <a:pPr algn="ctr" eaLnBrk="1" hangingPunct="1"/>
            <a:r>
              <a:rPr lang="en-US">
                <a:solidFill>
                  <a:srgbClr val="000000"/>
                </a:solidFill>
              </a:rPr>
              <a:t>Bringing companies to Asia</a:t>
            </a:r>
          </a:p>
        </p:txBody>
      </p:sp>
      <p:sp>
        <p:nvSpPr>
          <p:cNvPr id="58378" name="TextBox 17"/>
          <p:cNvSpPr txBox="1">
            <a:spLocks noChangeArrowheads="1"/>
          </p:cNvSpPr>
          <p:nvPr/>
        </p:nvSpPr>
        <p:spPr bwMode="auto">
          <a:xfrm>
            <a:off x="3242897" y="2133601"/>
            <a:ext cx="2376854" cy="1200329"/>
          </a:xfrm>
          <a:prstGeom prst="rect">
            <a:avLst/>
          </a:prstGeom>
          <a:solidFill>
            <a:srgbClr val="00CC66"/>
          </a:solidFill>
          <a:ln w="19050">
            <a:noFill/>
            <a:miter lim="800000"/>
            <a:headEnd/>
            <a:tailEnd/>
          </a:ln>
          <a:effectLst>
            <a:outerShdw blurRad="44450" dist="27940" dir="5400000" algn="ctr">
              <a:srgbClr val="000000">
                <a:alpha val="32000"/>
              </a:srgbClr>
            </a:outerShdw>
          </a:effectLst>
          <a:scene3d>
            <a:camera prst="isometricOffAxis2Left"/>
            <a:lightRig rig="balanced" dir="t">
              <a:rot lat="0" lon="0" rev="8700000"/>
            </a:lightRig>
          </a:scene3d>
          <a:sp3d>
            <a:bevelT w="190500" h="38100"/>
          </a:sp3d>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b="1" u="sng">
                <a:solidFill>
                  <a:srgbClr val="000000"/>
                </a:solidFill>
              </a:rPr>
              <a:t>Strategy 2</a:t>
            </a:r>
            <a:endParaRPr lang="en-US">
              <a:solidFill>
                <a:srgbClr val="000000"/>
              </a:solidFill>
            </a:endParaRPr>
          </a:p>
          <a:p>
            <a:pPr algn="ctr" eaLnBrk="1" hangingPunct="1"/>
            <a:r>
              <a:rPr lang="en-US">
                <a:solidFill>
                  <a:srgbClr val="000000"/>
                </a:solidFill>
              </a:rPr>
              <a:t>International scale-out of Asian companies</a:t>
            </a:r>
          </a:p>
        </p:txBody>
      </p:sp>
      <p:sp>
        <p:nvSpPr>
          <p:cNvPr id="58379" name="TextBox 18"/>
          <p:cNvSpPr txBox="1">
            <a:spLocks noChangeArrowheads="1"/>
          </p:cNvSpPr>
          <p:nvPr/>
        </p:nvSpPr>
        <p:spPr bwMode="auto">
          <a:xfrm>
            <a:off x="3840774" y="4508500"/>
            <a:ext cx="4851888" cy="2308324"/>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95263" indent="-195263"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buFont typeface="Wingdings" pitchFamily="2" charset="2"/>
              <a:buChar char="§"/>
            </a:pPr>
            <a:r>
              <a:rPr lang="en-US" dirty="0">
                <a:solidFill>
                  <a:srgbClr val="000000"/>
                </a:solidFill>
              </a:rPr>
              <a:t>High growth strategy, global growth potential</a:t>
            </a:r>
          </a:p>
          <a:p>
            <a:pPr eaLnBrk="1" hangingPunct="1">
              <a:buFont typeface="Wingdings" pitchFamily="2" charset="2"/>
              <a:buChar char="§"/>
            </a:pPr>
            <a:r>
              <a:rPr lang="en-US" dirty="0">
                <a:solidFill>
                  <a:srgbClr val="000000"/>
                </a:solidFill>
              </a:rPr>
              <a:t>Value added investor with globalization skill set</a:t>
            </a:r>
          </a:p>
          <a:p>
            <a:pPr marL="234950" lvl="1" indent="-234950" eaLnBrk="1" hangingPunct="1">
              <a:buFont typeface="Wingdings" pitchFamily="2" charset="2"/>
              <a:buChar char="§"/>
            </a:pPr>
            <a:r>
              <a:rPr lang="en-US" dirty="0">
                <a:solidFill>
                  <a:srgbClr val="000000"/>
                </a:solidFill>
                <a:cs typeface="Arial" charset="0"/>
              </a:rPr>
              <a:t>iGlobe pushes beyond local borders</a:t>
            </a:r>
            <a:endParaRPr lang="en-US" dirty="0">
              <a:solidFill>
                <a:srgbClr val="000000"/>
              </a:solidFill>
            </a:endParaRPr>
          </a:p>
          <a:p>
            <a:pPr eaLnBrk="1" hangingPunct="1">
              <a:buFont typeface="Wingdings" pitchFamily="2" charset="2"/>
              <a:buChar char="§"/>
            </a:pPr>
            <a:r>
              <a:rPr lang="en-US" dirty="0">
                <a:solidFill>
                  <a:srgbClr val="000000"/>
                </a:solidFill>
                <a:cs typeface="Arial" charset="0"/>
              </a:rPr>
              <a:t>Syndication: domestic expertise &amp; complementary skill sets</a:t>
            </a:r>
          </a:p>
          <a:p>
            <a:pPr eaLnBrk="1" hangingPunct="1">
              <a:buFont typeface="Wingdings" pitchFamily="2" charset="2"/>
              <a:buChar char="§"/>
            </a:pPr>
            <a:r>
              <a:rPr lang="en-US" dirty="0">
                <a:solidFill>
                  <a:srgbClr val="000000"/>
                </a:solidFill>
              </a:rPr>
              <a:t>Leverage Singapore when relevant</a:t>
            </a:r>
          </a:p>
        </p:txBody>
      </p:sp>
    </p:spTree>
    <p:extLst>
      <p:ext uri="{BB962C8B-B14F-4D97-AF65-F5344CB8AC3E}">
        <p14:creationId xmlns:p14="http://schemas.microsoft.com/office/powerpoint/2010/main" val="1416691886"/>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dirty="0" smtClean="0">
                <a:latin typeface="Arial" charset="0"/>
                <a:cs typeface="Arial" charset="0"/>
              </a:rPr>
              <a:t>Identifying Trends &amp; Market Leaders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92666934"/>
              </p:ext>
            </p:extLst>
          </p:nvPr>
        </p:nvGraphicFramePr>
        <p:xfrm>
          <a:off x="446319" y="2933328"/>
          <a:ext cx="8235462" cy="16561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4036" name="Content Placeholder 2"/>
          <p:cNvSpPr txBox="1">
            <a:spLocks/>
          </p:cNvSpPr>
          <p:nvPr/>
        </p:nvSpPr>
        <p:spPr bwMode="auto">
          <a:xfrm>
            <a:off x="983273" y="4462464"/>
            <a:ext cx="1528396" cy="935037"/>
          </a:xfrm>
          <a:prstGeom prst="rect">
            <a:avLst/>
          </a:prstGeom>
          <a:noFill/>
          <a:ln>
            <a:noFill/>
          </a:ln>
          <a:extLst/>
        </p:spPr>
        <p:txBody>
          <a:bodyPr/>
          <a:lstStyle>
            <a:lvl1pPr marL="169863" indent="-168275"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Font typeface="Arial" charset="0"/>
              <a:buChar char="•"/>
              <a:defRPr/>
            </a:pPr>
            <a:r>
              <a:rPr lang="en-US" sz="1600" dirty="0" smtClean="0">
                <a:solidFill>
                  <a:schemeClr val="tx2">
                    <a:lumMod val="75000"/>
                  </a:schemeClr>
                </a:solidFill>
                <a:cs typeface="Arial" charset="0"/>
              </a:rPr>
              <a:t>Industry Mapping</a:t>
            </a:r>
          </a:p>
          <a:p>
            <a:pPr eaLnBrk="1" hangingPunct="1">
              <a:spcBef>
                <a:spcPct val="20000"/>
              </a:spcBef>
              <a:buFont typeface="Arial" charset="0"/>
              <a:buChar char="•"/>
              <a:defRPr/>
            </a:pPr>
            <a:r>
              <a:rPr lang="en-US" sz="1600" dirty="0" smtClean="0">
                <a:solidFill>
                  <a:schemeClr val="tx2">
                    <a:lumMod val="75000"/>
                  </a:schemeClr>
                </a:solidFill>
                <a:cs typeface="Arial" charset="0"/>
              </a:rPr>
              <a:t>Active </a:t>
            </a:r>
            <a:r>
              <a:rPr lang="en-US" sz="1600" dirty="0">
                <a:solidFill>
                  <a:schemeClr val="tx2">
                    <a:lumMod val="75000"/>
                  </a:schemeClr>
                </a:solidFill>
                <a:cs typeface="Arial" charset="0"/>
              </a:rPr>
              <a:t>Deal </a:t>
            </a:r>
            <a:r>
              <a:rPr lang="en-US" sz="1600" dirty="0" smtClean="0">
                <a:solidFill>
                  <a:schemeClr val="tx2">
                    <a:lumMod val="75000"/>
                  </a:schemeClr>
                </a:solidFill>
                <a:cs typeface="Arial" charset="0"/>
              </a:rPr>
              <a:t>Sourcing</a:t>
            </a:r>
            <a:endParaRPr lang="en-US" sz="1600" dirty="0">
              <a:solidFill>
                <a:schemeClr val="tx2">
                  <a:lumMod val="75000"/>
                </a:schemeClr>
              </a:solidFill>
              <a:cs typeface="Arial" charset="0"/>
            </a:endParaRPr>
          </a:p>
          <a:p>
            <a:pPr eaLnBrk="1" hangingPunct="1">
              <a:spcBef>
                <a:spcPct val="20000"/>
              </a:spcBef>
              <a:buFont typeface="Arial" charset="0"/>
              <a:buChar char="•"/>
              <a:defRPr/>
            </a:pPr>
            <a:r>
              <a:rPr lang="en-US" sz="1600" dirty="0">
                <a:solidFill>
                  <a:schemeClr val="tx2">
                    <a:lumMod val="75000"/>
                  </a:schemeClr>
                </a:solidFill>
                <a:cs typeface="Arial" charset="0"/>
              </a:rPr>
              <a:t>High quality </a:t>
            </a:r>
            <a:r>
              <a:rPr lang="en-US" sz="1600" dirty="0" err="1">
                <a:solidFill>
                  <a:schemeClr val="tx2">
                    <a:lumMod val="75000"/>
                  </a:schemeClr>
                </a:solidFill>
                <a:cs typeface="Arial" charset="0"/>
              </a:rPr>
              <a:t>dealflow</a:t>
            </a:r>
            <a:endParaRPr lang="en-US" sz="1600" dirty="0">
              <a:solidFill>
                <a:schemeClr val="tx2">
                  <a:lumMod val="75000"/>
                </a:schemeClr>
              </a:solidFill>
              <a:cs typeface="Arial" charset="0"/>
            </a:endParaRPr>
          </a:p>
        </p:txBody>
      </p:sp>
      <p:sp>
        <p:nvSpPr>
          <p:cNvPr id="44037" name="Content Placeholder 2"/>
          <p:cNvSpPr txBox="1">
            <a:spLocks/>
          </p:cNvSpPr>
          <p:nvPr/>
        </p:nvSpPr>
        <p:spPr bwMode="auto">
          <a:xfrm>
            <a:off x="4506058" y="4462464"/>
            <a:ext cx="1992923" cy="1495425"/>
          </a:xfrm>
          <a:prstGeom prst="rect">
            <a:avLst/>
          </a:prstGeom>
          <a:noFill/>
          <a:ln>
            <a:noFill/>
          </a:ln>
          <a:extLst/>
        </p:spPr>
        <p:txBody>
          <a:bodyPr/>
          <a:lstStyle>
            <a:lvl1pPr marL="168275" indent="-168275"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Font typeface="Arial" charset="0"/>
              <a:buChar char="•"/>
              <a:defRPr/>
            </a:pPr>
            <a:r>
              <a:rPr lang="en-US" sz="1600" dirty="0">
                <a:solidFill>
                  <a:schemeClr val="tx2">
                    <a:lumMod val="75000"/>
                  </a:schemeClr>
                </a:solidFill>
                <a:cs typeface="Arial" charset="0"/>
              </a:rPr>
              <a:t>Strategic Planning </a:t>
            </a:r>
          </a:p>
          <a:p>
            <a:pPr eaLnBrk="1" hangingPunct="1">
              <a:spcBef>
                <a:spcPct val="20000"/>
              </a:spcBef>
              <a:buFont typeface="Arial" charset="0"/>
              <a:buChar char="•"/>
              <a:defRPr/>
            </a:pPr>
            <a:r>
              <a:rPr lang="en-US" sz="1600" dirty="0">
                <a:solidFill>
                  <a:schemeClr val="tx2">
                    <a:lumMod val="75000"/>
                  </a:schemeClr>
                </a:solidFill>
                <a:cs typeface="Arial" charset="0"/>
              </a:rPr>
              <a:t>Strong operational background </a:t>
            </a:r>
          </a:p>
          <a:p>
            <a:pPr eaLnBrk="1" hangingPunct="1">
              <a:spcBef>
                <a:spcPct val="20000"/>
              </a:spcBef>
              <a:buFont typeface="Arial" charset="0"/>
              <a:buChar char="•"/>
              <a:defRPr/>
            </a:pPr>
            <a:r>
              <a:rPr lang="en-US" sz="1600" dirty="0">
                <a:solidFill>
                  <a:schemeClr val="tx2">
                    <a:lumMod val="75000"/>
                  </a:schemeClr>
                </a:solidFill>
                <a:cs typeface="Arial" charset="0"/>
              </a:rPr>
              <a:t>Coach </a:t>
            </a:r>
            <a:r>
              <a:rPr lang="en-US" sz="1600" dirty="0" smtClean="0">
                <a:solidFill>
                  <a:schemeClr val="tx2">
                    <a:lumMod val="75000"/>
                  </a:schemeClr>
                </a:solidFill>
                <a:cs typeface="Arial" charset="0"/>
              </a:rPr>
              <a:t>founders /management</a:t>
            </a:r>
            <a:endParaRPr lang="en-US" sz="1600" dirty="0">
              <a:solidFill>
                <a:schemeClr val="tx2">
                  <a:lumMod val="75000"/>
                </a:schemeClr>
              </a:solidFill>
              <a:cs typeface="Arial" charset="0"/>
            </a:endParaRPr>
          </a:p>
        </p:txBody>
      </p:sp>
      <p:sp>
        <p:nvSpPr>
          <p:cNvPr id="7" name="Content Placeholder 2"/>
          <p:cNvSpPr txBox="1">
            <a:spLocks/>
          </p:cNvSpPr>
          <p:nvPr/>
        </p:nvSpPr>
        <p:spPr>
          <a:xfrm>
            <a:off x="6619143" y="4467226"/>
            <a:ext cx="1994388" cy="1933575"/>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68275" indent="-168275" fontAlgn="auto">
              <a:spcAft>
                <a:spcPts val="0"/>
              </a:spcAft>
              <a:defRPr/>
            </a:pPr>
            <a:r>
              <a:rPr lang="en-US" sz="1600" dirty="0" smtClean="0">
                <a:solidFill>
                  <a:schemeClr val="tx2">
                    <a:lumMod val="75000"/>
                  </a:schemeClr>
                </a:solidFill>
              </a:rPr>
              <a:t>Successful exits over multiple business cycles</a:t>
            </a:r>
          </a:p>
          <a:p>
            <a:pPr marL="168275" indent="-168275" fontAlgn="auto">
              <a:spcAft>
                <a:spcPts val="0"/>
              </a:spcAft>
              <a:defRPr/>
            </a:pPr>
            <a:r>
              <a:rPr lang="en-US" sz="1600" dirty="0" smtClean="0">
                <a:solidFill>
                  <a:schemeClr val="tx2">
                    <a:lumMod val="75000"/>
                  </a:schemeClr>
                </a:solidFill>
              </a:rPr>
              <a:t>Strategic planning for exit at investment with management</a:t>
            </a:r>
            <a:endParaRPr lang="en-US" sz="1600" dirty="0">
              <a:solidFill>
                <a:schemeClr val="tx2">
                  <a:lumMod val="75000"/>
                </a:schemeClr>
              </a:solidFill>
            </a:endParaRPr>
          </a:p>
        </p:txBody>
      </p:sp>
      <p:sp>
        <p:nvSpPr>
          <p:cNvPr id="44039" name="Content Placeholder 2"/>
          <p:cNvSpPr txBox="1">
            <a:spLocks/>
          </p:cNvSpPr>
          <p:nvPr/>
        </p:nvSpPr>
        <p:spPr bwMode="auto">
          <a:xfrm>
            <a:off x="2511669" y="4462464"/>
            <a:ext cx="1994389" cy="1347787"/>
          </a:xfrm>
          <a:prstGeom prst="rect">
            <a:avLst/>
          </a:prstGeom>
          <a:noFill/>
          <a:ln>
            <a:noFill/>
          </a:ln>
          <a:extLst/>
        </p:spPr>
        <p:txBody>
          <a:bodyPr/>
          <a:lstStyle>
            <a:lvl1pPr marL="174625" indent="-174625"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Font typeface="Arial" charset="0"/>
              <a:buChar char="•"/>
              <a:defRPr/>
            </a:pPr>
            <a:r>
              <a:rPr lang="en-US" sz="1600" dirty="0" smtClean="0">
                <a:solidFill>
                  <a:schemeClr val="tx2">
                    <a:lumMod val="75000"/>
                  </a:schemeClr>
                </a:solidFill>
                <a:cs typeface="Arial" charset="0"/>
              </a:rPr>
              <a:t>Lead/Co-Lead </a:t>
            </a:r>
            <a:r>
              <a:rPr lang="en-US" sz="1600" dirty="0">
                <a:solidFill>
                  <a:schemeClr val="tx2">
                    <a:lumMod val="75000"/>
                  </a:schemeClr>
                </a:solidFill>
                <a:cs typeface="Arial" charset="0"/>
              </a:rPr>
              <a:t>Investor</a:t>
            </a:r>
          </a:p>
          <a:p>
            <a:pPr eaLnBrk="1" hangingPunct="1">
              <a:spcBef>
                <a:spcPct val="20000"/>
              </a:spcBef>
              <a:buFont typeface="Arial" charset="0"/>
              <a:buChar char="•"/>
              <a:defRPr/>
            </a:pPr>
            <a:r>
              <a:rPr lang="en-US" sz="1600" dirty="0" smtClean="0">
                <a:solidFill>
                  <a:schemeClr val="tx2">
                    <a:lumMod val="75000"/>
                  </a:schemeClr>
                </a:solidFill>
                <a:cs typeface="Arial" charset="0"/>
              </a:rPr>
              <a:t>Thorough </a:t>
            </a:r>
            <a:r>
              <a:rPr lang="en-US" sz="1600" dirty="0">
                <a:solidFill>
                  <a:schemeClr val="tx2">
                    <a:lumMod val="75000"/>
                  </a:schemeClr>
                </a:solidFill>
                <a:cs typeface="Arial" charset="0"/>
              </a:rPr>
              <a:t>due diligence</a:t>
            </a:r>
          </a:p>
          <a:p>
            <a:pPr eaLnBrk="1" hangingPunct="1">
              <a:spcBef>
                <a:spcPct val="20000"/>
              </a:spcBef>
              <a:buFont typeface="Arial" charset="0"/>
              <a:buChar char="•"/>
              <a:defRPr/>
            </a:pPr>
            <a:r>
              <a:rPr lang="en-US" sz="1600" dirty="0">
                <a:solidFill>
                  <a:schemeClr val="tx2">
                    <a:lumMod val="75000"/>
                  </a:schemeClr>
                </a:solidFill>
                <a:cs typeface="Arial" charset="0"/>
              </a:rPr>
              <a:t>Risk Management</a:t>
            </a:r>
          </a:p>
          <a:p>
            <a:pPr eaLnBrk="1" hangingPunct="1">
              <a:spcBef>
                <a:spcPct val="20000"/>
              </a:spcBef>
              <a:buFont typeface="Arial" charset="0"/>
              <a:buChar char="•"/>
              <a:defRPr/>
            </a:pPr>
            <a:r>
              <a:rPr lang="en-US" sz="1600" dirty="0">
                <a:solidFill>
                  <a:schemeClr val="tx2">
                    <a:lumMod val="75000"/>
                  </a:schemeClr>
                </a:solidFill>
                <a:cs typeface="Arial" charset="0"/>
              </a:rPr>
              <a:t>Deal </a:t>
            </a:r>
            <a:r>
              <a:rPr lang="en-US" sz="1600" dirty="0" smtClean="0">
                <a:solidFill>
                  <a:schemeClr val="tx2">
                    <a:lumMod val="75000"/>
                  </a:schemeClr>
                </a:solidFill>
                <a:cs typeface="Arial" charset="0"/>
              </a:rPr>
              <a:t>structure</a:t>
            </a:r>
          </a:p>
        </p:txBody>
      </p:sp>
      <p:pic>
        <p:nvPicPr>
          <p:cNvPr id="40968" name="Picture 5"/>
          <p:cNvPicPr>
            <a:picLocks noChangeAspect="1" noChangeArrowheads="1"/>
          </p:cNvPicPr>
          <p:nvPr/>
        </p:nvPicPr>
        <p:blipFill>
          <a:blip r:embed="rId8">
            <a:extLst>
              <a:ext uri="{28A0092B-C50C-407E-A947-70E740481C1C}">
                <a14:useLocalDpi xmlns:a14="http://schemas.microsoft.com/office/drawing/2010/main" val="0"/>
              </a:ext>
            </a:extLst>
          </a:blip>
          <a:srcRect r="4974" b="12296"/>
          <a:stretch>
            <a:fillRect/>
          </a:stretch>
        </p:blipFill>
        <p:spPr bwMode="auto">
          <a:xfrm>
            <a:off x="161192" y="4854575"/>
            <a:ext cx="720969"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0" name="Content Placeholder 2"/>
          <p:cNvSpPr txBox="1">
            <a:spLocks/>
          </p:cNvSpPr>
          <p:nvPr/>
        </p:nvSpPr>
        <p:spPr bwMode="auto">
          <a:xfrm>
            <a:off x="633046" y="2341564"/>
            <a:ext cx="1528396"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9863" indent="-168275"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Font typeface="Arial" charset="0"/>
              <a:buChar char="•"/>
            </a:pPr>
            <a:r>
              <a:rPr lang="en-US" sz="1600" dirty="0">
                <a:solidFill>
                  <a:srgbClr val="000000"/>
                </a:solidFill>
                <a:cs typeface="Arial" charset="0"/>
              </a:rPr>
              <a:t>Technology Scanning</a:t>
            </a:r>
          </a:p>
          <a:p>
            <a:pPr eaLnBrk="1" hangingPunct="1">
              <a:spcBef>
                <a:spcPct val="20000"/>
              </a:spcBef>
              <a:buFont typeface="Arial" charset="0"/>
              <a:buChar char="•"/>
            </a:pPr>
            <a:r>
              <a:rPr lang="en-US" sz="1600" dirty="0">
                <a:solidFill>
                  <a:srgbClr val="000000"/>
                </a:solidFill>
                <a:cs typeface="Arial" charset="0"/>
              </a:rPr>
              <a:t>Market Trends</a:t>
            </a:r>
          </a:p>
        </p:txBody>
      </p:sp>
      <p:sp>
        <p:nvSpPr>
          <p:cNvPr id="40971" name="Content Placeholder 2"/>
          <p:cNvSpPr txBox="1">
            <a:spLocks/>
          </p:cNvSpPr>
          <p:nvPr/>
        </p:nvSpPr>
        <p:spPr bwMode="auto">
          <a:xfrm>
            <a:off x="4506058" y="2319338"/>
            <a:ext cx="1992923" cy="88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8275" indent="-168275"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Font typeface="Arial" charset="0"/>
              <a:buChar char="•"/>
            </a:pPr>
            <a:r>
              <a:rPr lang="en-US" sz="1600" dirty="0">
                <a:solidFill>
                  <a:srgbClr val="000000"/>
                </a:solidFill>
                <a:cs typeface="Arial" charset="0"/>
              </a:rPr>
              <a:t>Commercial partnerships with portfolio companies</a:t>
            </a:r>
          </a:p>
          <a:p>
            <a:pPr marL="0" indent="0" eaLnBrk="1" hangingPunct="1">
              <a:spcBef>
                <a:spcPct val="20000"/>
              </a:spcBef>
            </a:pPr>
            <a:endParaRPr lang="en-SG" sz="1600" dirty="0">
              <a:solidFill>
                <a:srgbClr val="000000"/>
              </a:solidFill>
              <a:cs typeface="Arial" charset="0"/>
            </a:endParaRPr>
          </a:p>
        </p:txBody>
      </p:sp>
      <p:sp>
        <p:nvSpPr>
          <p:cNvPr id="40972" name="Content Placeholder 2"/>
          <p:cNvSpPr txBox="1">
            <a:spLocks/>
          </p:cNvSpPr>
          <p:nvPr/>
        </p:nvSpPr>
        <p:spPr bwMode="auto">
          <a:xfrm>
            <a:off x="6619143" y="2209800"/>
            <a:ext cx="19943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Font typeface="Arial" charset="0"/>
              <a:buChar char="•"/>
            </a:pPr>
            <a:r>
              <a:rPr lang="en-SG" sz="1600" dirty="0">
                <a:solidFill>
                  <a:srgbClr val="000000"/>
                </a:solidFill>
                <a:cs typeface="Arial" charset="0"/>
              </a:rPr>
              <a:t>Track potential M&amp;A targets</a:t>
            </a:r>
          </a:p>
          <a:p>
            <a:pPr eaLnBrk="1" hangingPunct="1">
              <a:spcBef>
                <a:spcPct val="20000"/>
              </a:spcBef>
              <a:buFont typeface="Arial" charset="0"/>
              <a:buChar char="•"/>
            </a:pPr>
            <a:r>
              <a:rPr lang="en-SG" sz="1600" dirty="0" smtClean="0">
                <a:solidFill>
                  <a:srgbClr val="000000"/>
                </a:solidFill>
                <a:cs typeface="Arial" charset="0"/>
              </a:rPr>
              <a:t>Growth </a:t>
            </a:r>
            <a:r>
              <a:rPr lang="en-SG" sz="1600" dirty="0">
                <a:solidFill>
                  <a:srgbClr val="000000"/>
                </a:solidFill>
                <a:cs typeface="Arial" charset="0"/>
              </a:rPr>
              <a:t>through acquisition</a:t>
            </a:r>
          </a:p>
        </p:txBody>
      </p:sp>
      <p:sp>
        <p:nvSpPr>
          <p:cNvPr id="40973" name="Content Placeholder 2"/>
          <p:cNvSpPr txBox="1">
            <a:spLocks/>
          </p:cNvSpPr>
          <p:nvPr/>
        </p:nvSpPr>
        <p:spPr bwMode="auto">
          <a:xfrm>
            <a:off x="2511669" y="2341564"/>
            <a:ext cx="1994389"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4625" indent="-174625"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Font typeface="Arial" charset="0"/>
              <a:buChar char="•"/>
            </a:pPr>
            <a:r>
              <a:rPr lang="en-US" sz="1600" dirty="0">
                <a:solidFill>
                  <a:srgbClr val="000000"/>
                </a:solidFill>
                <a:cs typeface="Arial" charset="0"/>
              </a:rPr>
              <a:t>Co-investment Opportunities</a:t>
            </a:r>
          </a:p>
        </p:txBody>
      </p:sp>
      <p:pic>
        <p:nvPicPr>
          <p:cNvPr id="13" name="Picture 9" descr="C:\Users\Daniel Tan\Documents\iGlobe\PLATINUM\APPROVED Platinum Investments\Unity Technologies\Unity Logo.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2466" y="1681956"/>
            <a:ext cx="120161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77108" y="1143000"/>
            <a:ext cx="1670538"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161371" y="1242219"/>
            <a:ext cx="1121019"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31323" y="1242219"/>
            <a:ext cx="1402373" cy="439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885449" y="1290636"/>
            <a:ext cx="1373065"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103" descr="3pa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26074" y="1283243"/>
            <a:ext cx="91440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3"/>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749188" y="1609688"/>
            <a:ext cx="994013" cy="67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0" name="Picture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077844" y="1705517"/>
            <a:ext cx="1204546" cy="48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07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526215" y="1328736"/>
            <a:ext cx="844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08749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152400" y="260350"/>
            <a:ext cx="8839199" cy="865188"/>
          </a:xfrm>
        </p:spPr>
        <p:txBody>
          <a:bodyPr>
            <a:normAutofit fontScale="90000"/>
          </a:bodyPr>
          <a:lstStyle/>
          <a:p>
            <a:r>
              <a:rPr lang="en-US" altLang="ja-JP" sz="3200" dirty="0" err="1" smtClean="0">
                <a:latin typeface="Arial" charset="0"/>
                <a:cs typeface="Arial" charset="0"/>
              </a:rPr>
              <a:t>iGlobe’s</a:t>
            </a:r>
            <a:r>
              <a:rPr lang="en-US" altLang="ja-JP" sz="3200" dirty="0" smtClean="0">
                <a:latin typeface="Arial" charset="0"/>
                <a:cs typeface="Arial" charset="0"/>
              </a:rPr>
              <a:t> Value Add Platform: Beyond </a:t>
            </a:r>
            <a:r>
              <a:rPr lang="en-US" altLang="ja-JP" sz="3200" dirty="0" smtClean="0">
                <a:latin typeface="Arial" charset="0"/>
                <a:cs typeface="Arial" charset="0"/>
              </a:rPr>
              <a:t>Board Rep</a:t>
            </a:r>
            <a:r>
              <a:rPr lang="en-US" altLang="ja-JP" sz="3200" dirty="0" smtClean="0">
                <a:latin typeface="Arial" charset="0"/>
                <a:cs typeface="Arial" charset="0"/>
              </a:rPr>
              <a:t>.</a:t>
            </a:r>
            <a:endParaRPr lang="en-US" sz="3200" dirty="0" smtClean="0">
              <a:latin typeface="Arial" charset="0"/>
              <a:ea typeface="ＭＳ Ｐゴシック" pitchFamily="34" charset="-128"/>
              <a:cs typeface="Arial" charset="0"/>
            </a:endParaRPr>
          </a:p>
        </p:txBody>
      </p:sp>
      <p:sp>
        <p:nvSpPr>
          <p:cNvPr id="44035" name="Content Placeholder 11"/>
          <p:cNvSpPr>
            <a:spLocks noGrp="1"/>
          </p:cNvSpPr>
          <p:nvPr>
            <p:ph sz="half" idx="4294967295"/>
          </p:nvPr>
        </p:nvSpPr>
        <p:spPr>
          <a:xfrm>
            <a:off x="1670539" y="1343026"/>
            <a:ext cx="6981092" cy="1171575"/>
          </a:xfrm>
          <a:ln>
            <a:solidFill>
              <a:schemeClr val="tx1"/>
            </a:solidFill>
            <a:miter lim="800000"/>
            <a:headEnd/>
            <a:tailEnd/>
          </a:ln>
        </p:spPr>
        <p:txBody>
          <a:bodyPr rIns="0"/>
          <a:lstStyle/>
          <a:p>
            <a:pPr marL="166688" indent="-166688">
              <a:buFont typeface="Wingdings" pitchFamily="2" charset="2"/>
              <a:buChar char="§"/>
            </a:pPr>
            <a:r>
              <a:rPr lang="en-US" sz="1600" dirty="0" smtClean="0">
                <a:latin typeface="Arial" charset="0"/>
              </a:rPr>
              <a:t> Asian </a:t>
            </a:r>
            <a:r>
              <a:rPr lang="en-US" sz="1600" dirty="0">
                <a:latin typeface="Arial" charset="0"/>
              </a:rPr>
              <a:t>Expansion </a:t>
            </a:r>
            <a:r>
              <a:rPr lang="en-US" sz="1600" dirty="0" smtClean="0">
                <a:latin typeface="Arial" charset="0"/>
              </a:rPr>
              <a:t>Strategy, Syndicated with China based West Summit Capital</a:t>
            </a:r>
          </a:p>
          <a:p>
            <a:pPr marL="177800" indent="-177800">
              <a:buFont typeface="Wingdings" pitchFamily="2" charset="2"/>
              <a:buChar char="§"/>
            </a:pPr>
            <a:r>
              <a:rPr lang="en-US" sz="1600" dirty="0">
                <a:latin typeface="Arial" charset="0"/>
              </a:rPr>
              <a:t>Introduction to SE Asia customers, partners and educational </a:t>
            </a:r>
            <a:r>
              <a:rPr lang="en-US" sz="1600" dirty="0" smtClean="0">
                <a:latin typeface="Arial" charset="0"/>
              </a:rPr>
              <a:t>institutions</a:t>
            </a:r>
          </a:p>
          <a:p>
            <a:pPr marL="177800" indent="-177800">
              <a:buFont typeface="Wingdings" pitchFamily="2" charset="2"/>
              <a:buChar char="§"/>
            </a:pPr>
            <a:r>
              <a:rPr lang="en-US" sz="1600" dirty="0">
                <a:latin typeface="Arial" charset="0"/>
              </a:rPr>
              <a:t>Hired Director of Sales, South East Asia and Hong </a:t>
            </a:r>
            <a:r>
              <a:rPr lang="en-US" sz="1600" dirty="0" smtClean="0">
                <a:latin typeface="Arial" charset="0"/>
              </a:rPr>
              <a:t>Kong</a:t>
            </a:r>
          </a:p>
          <a:p>
            <a:pPr marL="177800" indent="-177800">
              <a:buFont typeface="Wingdings" pitchFamily="2" charset="2"/>
              <a:buChar char="§"/>
            </a:pPr>
            <a:r>
              <a:rPr lang="en-US" sz="1600" dirty="0" smtClean="0">
                <a:latin typeface="Arial" charset="0"/>
              </a:rPr>
              <a:t>Set up corporate HQ in Singapore on preferential tax scheme</a:t>
            </a:r>
          </a:p>
          <a:p>
            <a:pPr marL="177800" indent="-177800">
              <a:buFont typeface="Wingdings" pitchFamily="2" charset="2"/>
              <a:buChar char="§"/>
            </a:pPr>
            <a:endParaRPr lang="en-US" sz="1600" dirty="0">
              <a:latin typeface="Arial" charset="0"/>
            </a:endParaRPr>
          </a:p>
          <a:p>
            <a:pPr marL="0" indent="0">
              <a:buNone/>
            </a:pPr>
            <a:endParaRPr lang="en-US" sz="1600" dirty="0" smtClean="0">
              <a:latin typeface="Arial" charset="0"/>
            </a:endParaRPr>
          </a:p>
        </p:txBody>
      </p:sp>
      <p:pic>
        <p:nvPicPr>
          <p:cNvPr id="44048" name="Picture 9" descr="C:\Users\Daniel Tan\Documents\iGlobe\PLATINUM\APPROVED Platinum Investments\Unity Technologies\Unity 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677" y="1647826"/>
            <a:ext cx="120161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670539" y="2496980"/>
            <a:ext cx="3745523" cy="246221"/>
          </a:xfrm>
          <a:prstGeom prst="rect">
            <a:avLst/>
          </a:prstGeom>
        </p:spPr>
        <p:txBody>
          <a:bodyPr wrap="square">
            <a:spAutoFit/>
          </a:bodyPr>
          <a:lstStyle/>
          <a:p>
            <a:endParaRPr lang="en-SG" sz="1000" i="1" dirty="0"/>
          </a:p>
        </p:txBody>
      </p:sp>
      <p:pic>
        <p:nvPicPr>
          <p:cNvPr id="1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314700"/>
            <a:ext cx="1670538"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ontent Placeholder 11"/>
          <p:cNvSpPr>
            <a:spLocks noGrp="1"/>
          </p:cNvSpPr>
          <p:nvPr>
            <p:ph sz="half" idx="4294967295"/>
          </p:nvPr>
        </p:nvSpPr>
        <p:spPr>
          <a:xfrm>
            <a:off x="1680831" y="3067050"/>
            <a:ext cx="6970799" cy="1123950"/>
          </a:xfrm>
          <a:ln>
            <a:solidFill>
              <a:schemeClr val="tx1"/>
            </a:solidFill>
            <a:miter lim="800000"/>
            <a:headEnd/>
            <a:tailEnd/>
          </a:ln>
        </p:spPr>
        <p:txBody>
          <a:bodyPr rIns="36000"/>
          <a:lstStyle/>
          <a:p>
            <a:pPr marL="177800" indent="-177800">
              <a:buFont typeface="Wingdings" pitchFamily="2" charset="2"/>
              <a:buChar char="§"/>
            </a:pPr>
            <a:r>
              <a:rPr lang="en-US" sz="1600" dirty="0">
                <a:latin typeface="Arial" charset="0"/>
              </a:rPr>
              <a:t>Lead syndication and restructured company post 9/11 from near bankruptcy, </a:t>
            </a:r>
            <a:r>
              <a:rPr lang="en-US" sz="1600" dirty="0" smtClean="0">
                <a:latin typeface="Arial" charset="0"/>
              </a:rPr>
              <a:t>Assist in </a:t>
            </a:r>
            <a:r>
              <a:rPr lang="en-US" sz="1600" dirty="0">
                <a:latin typeface="Arial" charset="0"/>
              </a:rPr>
              <a:t>set-up of China software dev. </a:t>
            </a:r>
            <a:r>
              <a:rPr lang="en-US" sz="1600" dirty="0" smtClean="0">
                <a:latin typeface="Arial" charset="0"/>
              </a:rPr>
              <a:t>center </a:t>
            </a:r>
            <a:r>
              <a:rPr lang="en-US" sz="1600" dirty="0">
                <a:latin typeface="Arial" charset="0"/>
              </a:rPr>
              <a:t>in 2002 (now </a:t>
            </a:r>
            <a:r>
              <a:rPr lang="en-US" sz="1600" dirty="0" smtClean="0">
                <a:latin typeface="Arial" charset="0"/>
              </a:rPr>
              <a:t>&gt;1,000 staff) </a:t>
            </a:r>
            <a:r>
              <a:rPr lang="en-US" sz="1600" dirty="0">
                <a:latin typeface="Arial" charset="0"/>
              </a:rPr>
              <a:t>with recruitment of first </a:t>
            </a:r>
            <a:r>
              <a:rPr lang="en-US" sz="1600" dirty="0" smtClean="0">
                <a:latin typeface="Arial" charset="0"/>
              </a:rPr>
              <a:t>batch of engineers</a:t>
            </a:r>
          </a:p>
          <a:p>
            <a:pPr marL="177800" indent="-177800">
              <a:buFont typeface="Wingdings" pitchFamily="2" charset="2"/>
              <a:buChar char="§"/>
            </a:pPr>
            <a:r>
              <a:rPr lang="en-US" sz="1600" dirty="0">
                <a:latin typeface="Arial" charset="0"/>
              </a:rPr>
              <a:t>Recruited CFO </a:t>
            </a:r>
            <a:r>
              <a:rPr lang="en-US" sz="1600" dirty="0" smtClean="0">
                <a:latin typeface="Arial" charset="0"/>
              </a:rPr>
              <a:t>,Audit Chairman and guided 2010 NASDAQ IPO</a:t>
            </a:r>
          </a:p>
          <a:p>
            <a:pPr marL="0" indent="0">
              <a:buNone/>
            </a:pPr>
            <a:endParaRPr lang="en-US" sz="1600" dirty="0" smtClean="0">
              <a:latin typeface="Arial" charset="0"/>
            </a:endParaRPr>
          </a:p>
        </p:txBody>
      </p:sp>
      <p:pic>
        <p:nvPicPr>
          <p:cNvPr id="22"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0677" y="4953001"/>
            <a:ext cx="1121019"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ontent Placeholder 11"/>
          <p:cNvSpPr>
            <a:spLocks noGrp="1"/>
          </p:cNvSpPr>
          <p:nvPr>
            <p:ph sz="half" idx="4294967295"/>
          </p:nvPr>
        </p:nvSpPr>
        <p:spPr>
          <a:xfrm>
            <a:off x="1670539" y="4572000"/>
            <a:ext cx="6981092" cy="1447800"/>
          </a:xfrm>
          <a:ln>
            <a:solidFill>
              <a:schemeClr val="tx1"/>
            </a:solidFill>
            <a:miter lim="800000"/>
            <a:headEnd/>
            <a:tailEnd/>
          </a:ln>
        </p:spPr>
        <p:txBody>
          <a:bodyPr rIns="36000"/>
          <a:lstStyle/>
          <a:p>
            <a:pPr marL="177800" indent="-177800">
              <a:buFont typeface="Wingdings" pitchFamily="2" charset="2"/>
              <a:buChar char="§"/>
            </a:pPr>
            <a:r>
              <a:rPr lang="en-US" sz="1600" dirty="0" smtClean="0">
                <a:latin typeface="Arial" charset="0"/>
              </a:rPr>
              <a:t>Developed and implemented Asian growth strategy, obtained </a:t>
            </a:r>
            <a:r>
              <a:rPr lang="en-US" sz="1600" dirty="0">
                <a:latin typeface="Arial" charset="0"/>
              </a:rPr>
              <a:t>incentives for R&amp;D Asia Development </a:t>
            </a:r>
            <a:r>
              <a:rPr lang="en-US" sz="1600" dirty="0" smtClean="0">
                <a:latin typeface="Arial" charset="0"/>
              </a:rPr>
              <a:t>Centre</a:t>
            </a:r>
          </a:p>
          <a:p>
            <a:pPr marL="177800" indent="-177800">
              <a:buFont typeface="Wingdings" pitchFamily="2" charset="2"/>
              <a:buChar char="§"/>
            </a:pPr>
            <a:r>
              <a:rPr lang="en-US" sz="1600" dirty="0">
                <a:latin typeface="Arial" charset="0"/>
              </a:rPr>
              <a:t>Hired VP Sales (Asia) and incubated Asian </a:t>
            </a:r>
            <a:r>
              <a:rPr lang="en-US" sz="1600" dirty="0" smtClean="0">
                <a:latin typeface="Arial" charset="0"/>
              </a:rPr>
              <a:t>operation </a:t>
            </a:r>
          </a:p>
          <a:p>
            <a:pPr marL="177800" indent="-177800">
              <a:buFont typeface="Wingdings" pitchFamily="2" charset="2"/>
              <a:buChar char="§"/>
            </a:pPr>
            <a:r>
              <a:rPr lang="en-US" sz="1600" dirty="0">
                <a:latin typeface="Arial" charset="0"/>
              </a:rPr>
              <a:t>Worked closely with VP Sales (Asia) to grow Asia revenue from </a:t>
            </a:r>
            <a:r>
              <a:rPr lang="en-US" sz="1600" dirty="0" smtClean="0">
                <a:latin typeface="Arial" charset="0"/>
              </a:rPr>
              <a:t>7% </a:t>
            </a:r>
            <a:r>
              <a:rPr lang="en-US" sz="1600" dirty="0">
                <a:latin typeface="Arial" charset="0"/>
              </a:rPr>
              <a:t>in 2005 to </a:t>
            </a:r>
            <a:r>
              <a:rPr lang="en-US" sz="1600" dirty="0" smtClean="0">
                <a:latin typeface="Arial" charset="0"/>
              </a:rPr>
              <a:t>35% </a:t>
            </a:r>
            <a:r>
              <a:rPr lang="en-US" sz="1600" dirty="0">
                <a:latin typeface="Arial" charset="0"/>
              </a:rPr>
              <a:t>in 2007 during </a:t>
            </a:r>
            <a:r>
              <a:rPr lang="en-US" sz="1600" dirty="0" smtClean="0">
                <a:latin typeface="Arial" charset="0"/>
              </a:rPr>
              <a:t>IPO (Swiss Stock Exchange) </a:t>
            </a:r>
            <a:r>
              <a:rPr lang="en-US" sz="1600" dirty="0">
                <a:latin typeface="Arial" charset="0"/>
              </a:rPr>
              <a:t>to </a:t>
            </a:r>
            <a:r>
              <a:rPr lang="en-US" sz="1600" dirty="0" smtClean="0">
                <a:latin typeface="Arial" charset="0"/>
              </a:rPr>
              <a:t>40</a:t>
            </a:r>
            <a:r>
              <a:rPr lang="en-US" sz="1600" dirty="0">
                <a:latin typeface="Arial" charset="0"/>
              </a:rPr>
              <a:t>% in </a:t>
            </a:r>
            <a:r>
              <a:rPr lang="en-US" sz="1600" dirty="0" smtClean="0">
                <a:latin typeface="Arial" charset="0"/>
              </a:rPr>
              <a:t>2012</a:t>
            </a:r>
            <a:endParaRPr lang="en-US" sz="1600" dirty="0">
              <a:latin typeface="Arial" charset="0"/>
            </a:endParaRPr>
          </a:p>
          <a:p>
            <a:pPr marL="0" indent="0">
              <a:buNone/>
            </a:pPr>
            <a:endParaRPr lang="en-US" sz="1600" dirty="0" smtClean="0">
              <a:latin typeface="Arial" charset="0"/>
            </a:endParaRPr>
          </a:p>
        </p:txBody>
      </p:sp>
    </p:spTree>
    <p:extLst>
      <p:ext uri="{BB962C8B-B14F-4D97-AF65-F5344CB8AC3E}">
        <p14:creationId xmlns:p14="http://schemas.microsoft.com/office/powerpoint/2010/main" val="38208989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451339" y="260350"/>
            <a:ext cx="8241323" cy="865188"/>
          </a:xfrm>
        </p:spPr>
        <p:txBody>
          <a:bodyPr>
            <a:normAutofit fontScale="90000"/>
          </a:bodyPr>
          <a:lstStyle/>
          <a:p>
            <a:r>
              <a:rPr lang="en-US" altLang="ja-JP" sz="3200" dirty="0" err="1">
                <a:latin typeface="Arial" charset="0"/>
                <a:cs typeface="Arial" charset="0"/>
              </a:rPr>
              <a:t>iGlobe’s</a:t>
            </a:r>
            <a:r>
              <a:rPr lang="en-US" altLang="ja-JP" sz="3200" dirty="0">
                <a:latin typeface="Arial" charset="0"/>
                <a:cs typeface="Arial" charset="0"/>
              </a:rPr>
              <a:t> Value Add Platform: Beyond Board Rep.</a:t>
            </a:r>
            <a:endParaRPr lang="en-US" sz="3200" dirty="0" smtClean="0">
              <a:latin typeface="Arial" charset="0"/>
              <a:ea typeface="ＭＳ Ｐゴシック" pitchFamily="34" charset="-128"/>
              <a:cs typeface="Arial" charset="0"/>
            </a:endParaRPr>
          </a:p>
        </p:txBody>
      </p:sp>
      <p:pic>
        <p:nvPicPr>
          <p:cNvPr id="10"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354" y="1697038"/>
            <a:ext cx="1089620"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ontent Placeholder 11"/>
          <p:cNvSpPr>
            <a:spLocks noGrp="1"/>
          </p:cNvSpPr>
          <p:nvPr>
            <p:ph sz="half" idx="4294967295"/>
          </p:nvPr>
        </p:nvSpPr>
        <p:spPr>
          <a:xfrm>
            <a:off x="1477108" y="1293019"/>
            <a:ext cx="7174523" cy="1526382"/>
          </a:xfrm>
          <a:ln>
            <a:solidFill>
              <a:schemeClr val="tx1"/>
            </a:solidFill>
            <a:miter lim="800000"/>
            <a:headEnd/>
            <a:tailEnd/>
          </a:ln>
        </p:spPr>
        <p:txBody>
          <a:bodyPr rIns="0"/>
          <a:lstStyle/>
          <a:p>
            <a:pPr marL="177800" indent="-177800">
              <a:buFont typeface="Wingdings" pitchFamily="2" charset="2"/>
              <a:buChar char="§"/>
            </a:pPr>
            <a:r>
              <a:rPr lang="en-US" sz="1600" dirty="0" smtClean="0">
                <a:latin typeface="Arial" charset="0"/>
              </a:rPr>
              <a:t>Help define Asian Expansion </a:t>
            </a:r>
            <a:r>
              <a:rPr lang="en-US" sz="1600" dirty="0">
                <a:latin typeface="Arial" charset="0"/>
              </a:rPr>
              <a:t>Strategy &amp;Transition to direct sales from 100% </a:t>
            </a:r>
            <a:r>
              <a:rPr lang="en-US" sz="1600" dirty="0" smtClean="0">
                <a:latin typeface="Arial" charset="0"/>
              </a:rPr>
              <a:t>indirect</a:t>
            </a:r>
          </a:p>
          <a:p>
            <a:pPr marL="177800" indent="-177800">
              <a:buFont typeface="Wingdings" pitchFamily="2" charset="2"/>
              <a:buChar char="§"/>
            </a:pPr>
            <a:r>
              <a:rPr lang="en-US" sz="1600" dirty="0" smtClean="0">
                <a:latin typeface="Arial" charset="0"/>
              </a:rPr>
              <a:t>Secure NEA contract win of S$4.7M</a:t>
            </a:r>
            <a:endParaRPr lang="en-TT" sz="1600" dirty="0" smtClean="0">
              <a:latin typeface="Arial" charset="0"/>
            </a:endParaRPr>
          </a:p>
          <a:p>
            <a:pPr marL="177800" indent="-177800">
              <a:buFont typeface="Wingdings" pitchFamily="2" charset="2"/>
              <a:buChar char="§"/>
            </a:pPr>
            <a:r>
              <a:rPr lang="en-TT" sz="1600" dirty="0">
                <a:latin typeface="Arial" charset="0"/>
              </a:rPr>
              <a:t>Building capability in management </a:t>
            </a:r>
            <a:r>
              <a:rPr lang="en-TT" sz="1600" dirty="0" smtClean="0">
                <a:latin typeface="Arial" charset="0"/>
              </a:rPr>
              <a:t>team &amp; bought in iGlobe hardware manufacturing partner for device production launch</a:t>
            </a:r>
            <a:endParaRPr lang="en-SG" sz="1600" dirty="0">
              <a:latin typeface="Arial" charset="0"/>
            </a:endParaRPr>
          </a:p>
          <a:p>
            <a:pPr marL="177800" indent="-177800">
              <a:buFont typeface="Wingdings" pitchFamily="2" charset="2"/>
              <a:buChar char="§"/>
            </a:pPr>
            <a:endParaRPr lang="en-US" sz="1600" dirty="0">
              <a:latin typeface="Arial" charset="0"/>
            </a:endParaRPr>
          </a:p>
        </p:txBody>
      </p:sp>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359" y="3733800"/>
            <a:ext cx="1201615"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ontent Placeholder 11"/>
          <p:cNvSpPr>
            <a:spLocks noGrp="1"/>
          </p:cNvSpPr>
          <p:nvPr>
            <p:ph sz="half" idx="4294967295"/>
          </p:nvPr>
        </p:nvSpPr>
        <p:spPr>
          <a:xfrm>
            <a:off x="1477108" y="3200400"/>
            <a:ext cx="7174523" cy="1981200"/>
          </a:xfrm>
          <a:ln>
            <a:solidFill>
              <a:schemeClr val="tx1"/>
            </a:solidFill>
            <a:miter lim="800000"/>
            <a:headEnd/>
            <a:tailEnd/>
          </a:ln>
        </p:spPr>
        <p:txBody>
          <a:bodyPr rIns="0"/>
          <a:lstStyle/>
          <a:p>
            <a:pPr marL="177800" indent="-177800">
              <a:buFont typeface="Wingdings" pitchFamily="2" charset="2"/>
              <a:buChar char="§"/>
            </a:pPr>
            <a:r>
              <a:rPr lang="en-US" sz="1600" dirty="0" smtClean="0">
                <a:latin typeface="Arial" charset="0"/>
              </a:rPr>
              <a:t>Business Model transition: outsource to co-production to IP exploitation</a:t>
            </a:r>
            <a:endParaRPr lang="en-US" sz="1600" dirty="0">
              <a:latin typeface="Arial" charset="0"/>
            </a:endParaRPr>
          </a:p>
          <a:p>
            <a:pPr marL="177800" indent="-177800">
              <a:buFont typeface="Wingdings" pitchFamily="2" charset="2"/>
              <a:buChar char="§"/>
            </a:pPr>
            <a:r>
              <a:rPr lang="en-US" sz="1600" dirty="0" smtClean="0">
                <a:latin typeface="Arial" pitchFamily="34" charset="0"/>
              </a:rPr>
              <a:t>Build strategic </a:t>
            </a:r>
            <a:r>
              <a:rPr lang="en-US" sz="1600" dirty="0">
                <a:latin typeface="Arial" pitchFamily="34" charset="0"/>
              </a:rPr>
              <a:t>relationships with international </a:t>
            </a:r>
            <a:r>
              <a:rPr lang="en-US" sz="1600" dirty="0" smtClean="0">
                <a:latin typeface="Arial" pitchFamily="34" charset="0"/>
              </a:rPr>
              <a:t>media partners &amp; guide in intl. </a:t>
            </a:r>
            <a:r>
              <a:rPr lang="en-US" sz="1600" dirty="0">
                <a:latin typeface="Arial" pitchFamily="34" charset="0"/>
              </a:rPr>
              <a:t>contract negotiations &amp; SPV </a:t>
            </a:r>
            <a:r>
              <a:rPr lang="en-US" sz="1600" dirty="0" smtClean="0">
                <a:latin typeface="Arial" pitchFamily="34" charset="0"/>
              </a:rPr>
              <a:t>implementation</a:t>
            </a:r>
          </a:p>
          <a:p>
            <a:pPr marL="177800" indent="-177800">
              <a:buFont typeface="Wingdings" pitchFamily="2" charset="2"/>
              <a:buChar char="§"/>
            </a:pPr>
            <a:r>
              <a:rPr lang="en-SG" sz="1600" dirty="0">
                <a:latin typeface="Arial" charset="0"/>
              </a:rPr>
              <a:t>Recruited </a:t>
            </a:r>
            <a:r>
              <a:rPr lang="en-SG" sz="1600" dirty="0" smtClean="0">
                <a:latin typeface="Arial" charset="0"/>
              </a:rPr>
              <a:t>experienced regional Licensing </a:t>
            </a:r>
            <a:r>
              <a:rPr lang="en-SG" sz="1600" dirty="0">
                <a:latin typeface="Arial" charset="0"/>
              </a:rPr>
              <a:t>and Merchandising </a:t>
            </a:r>
            <a:r>
              <a:rPr lang="en-SG" sz="1600" dirty="0" smtClean="0">
                <a:latin typeface="Arial" charset="0"/>
              </a:rPr>
              <a:t>team</a:t>
            </a:r>
          </a:p>
          <a:p>
            <a:pPr marL="177800" indent="-177800">
              <a:buFont typeface="Wingdings" pitchFamily="2" charset="2"/>
              <a:buChar char="§"/>
            </a:pPr>
            <a:r>
              <a:rPr lang="en-SG" sz="1600" dirty="0">
                <a:latin typeface="Arial" charset="0"/>
              </a:rPr>
              <a:t>Recruiting VP, Business </a:t>
            </a:r>
            <a:r>
              <a:rPr lang="en-SG" sz="1600" dirty="0" smtClean="0">
                <a:latin typeface="Arial" charset="0"/>
              </a:rPr>
              <a:t>Development</a:t>
            </a:r>
          </a:p>
          <a:p>
            <a:pPr marL="177800" indent="-177800">
              <a:buFont typeface="Wingdings" pitchFamily="2" charset="2"/>
              <a:buChar char="§"/>
            </a:pPr>
            <a:r>
              <a:rPr lang="en-SG" sz="1600" dirty="0" smtClean="0">
                <a:latin typeface="Arial" charset="0"/>
              </a:rPr>
              <a:t>Established Offshore production centre in Kuala Lumpur</a:t>
            </a:r>
            <a:endParaRPr lang="en-SG" sz="1600" dirty="0">
              <a:latin typeface="Arial" charset="0"/>
            </a:endParaRPr>
          </a:p>
          <a:p>
            <a:pPr marL="177800" indent="-177800">
              <a:buFont typeface="Wingdings" pitchFamily="2" charset="2"/>
              <a:buChar char="§"/>
            </a:pPr>
            <a:endParaRPr lang="en-US" sz="1600" dirty="0">
              <a:latin typeface="Arial" pitchFamily="34" charset="0"/>
            </a:endParaRPr>
          </a:p>
          <a:p>
            <a:pPr marL="177800" indent="-177800">
              <a:buFont typeface="Wingdings" pitchFamily="2" charset="2"/>
              <a:buChar char="§"/>
            </a:pPr>
            <a:endParaRPr lang="en-US" sz="1600" dirty="0" smtClean="0">
              <a:latin typeface="Arial" charset="0"/>
            </a:endParaRPr>
          </a:p>
          <a:p>
            <a:pPr marL="177800" indent="-177800">
              <a:buFont typeface="Wingdings" pitchFamily="2" charset="2"/>
              <a:buChar char="§"/>
            </a:pPr>
            <a:endParaRPr lang="en-US" sz="1600" dirty="0" smtClean="0">
              <a:latin typeface="Arial" charset="0"/>
            </a:endParaRPr>
          </a:p>
        </p:txBody>
      </p:sp>
    </p:spTree>
    <p:extLst>
      <p:ext uri="{BB962C8B-B14F-4D97-AF65-F5344CB8AC3E}">
        <p14:creationId xmlns:p14="http://schemas.microsoft.com/office/powerpoint/2010/main" val="21777867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451339" y="260350"/>
            <a:ext cx="8241323" cy="865188"/>
          </a:xfrm>
        </p:spPr>
        <p:txBody>
          <a:bodyPr>
            <a:normAutofit fontScale="90000"/>
          </a:bodyPr>
          <a:lstStyle/>
          <a:p>
            <a:r>
              <a:rPr lang="en-US" altLang="ja-JP" sz="3200" dirty="0" err="1">
                <a:latin typeface="Arial" charset="0"/>
                <a:cs typeface="Arial" charset="0"/>
              </a:rPr>
              <a:t>iGlobe’s</a:t>
            </a:r>
            <a:r>
              <a:rPr lang="en-US" altLang="ja-JP" sz="3200" dirty="0">
                <a:latin typeface="Arial" charset="0"/>
                <a:cs typeface="Arial" charset="0"/>
              </a:rPr>
              <a:t> Value Add Platform: Beyond Board </a:t>
            </a:r>
            <a:r>
              <a:rPr lang="en-US" altLang="ja-JP" sz="3200" dirty="0" smtClean="0">
                <a:latin typeface="Arial" charset="0"/>
                <a:cs typeface="Arial" charset="0"/>
              </a:rPr>
              <a:t>Seat</a:t>
            </a:r>
            <a:endParaRPr lang="en-US" sz="3200" dirty="0" smtClean="0">
              <a:latin typeface="Arial" charset="0"/>
              <a:ea typeface="ＭＳ Ｐゴシック" pitchFamily="34" charset="-128"/>
              <a:cs typeface="Arial" charset="0"/>
            </a:endParaRPr>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80" y="1752601"/>
            <a:ext cx="1402373" cy="439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ontent Placeholder 11"/>
          <p:cNvSpPr>
            <a:spLocks noGrp="1"/>
          </p:cNvSpPr>
          <p:nvPr>
            <p:ph sz="half" idx="4294967295"/>
          </p:nvPr>
        </p:nvSpPr>
        <p:spPr>
          <a:xfrm>
            <a:off x="1547446" y="1371601"/>
            <a:ext cx="7104185" cy="1676399"/>
          </a:xfrm>
          <a:ln>
            <a:solidFill>
              <a:schemeClr val="tx1"/>
            </a:solidFill>
            <a:miter lim="800000"/>
            <a:headEnd/>
            <a:tailEnd/>
          </a:ln>
        </p:spPr>
        <p:txBody>
          <a:bodyPr lIns="36000" rIns="0"/>
          <a:lstStyle/>
          <a:p>
            <a:pPr marL="82550" indent="-82550">
              <a:buFont typeface="Wingdings" pitchFamily="2" charset="2"/>
              <a:buChar char="§"/>
              <a:defRPr/>
            </a:pPr>
            <a:r>
              <a:rPr lang="en-US" sz="1500" dirty="0" smtClean="0">
                <a:latin typeface="Arial" charset="0"/>
              </a:rPr>
              <a:t> </a:t>
            </a:r>
            <a:r>
              <a:rPr lang="en-US" sz="1600" dirty="0" smtClean="0">
                <a:latin typeface="Arial" charset="0"/>
              </a:rPr>
              <a:t>iGlobe seeded spin-out from Cadence/</a:t>
            </a:r>
            <a:r>
              <a:rPr lang="en-US" sz="1600" dirty="0" err="1" smtClean="0">
                <a:latin typeface="Arial" charset="0"/>
              </a:rPr>
              <a:t>Celestry</a:t>
            </a:r>
            <a:endParaRPr lang="en-US" sz="1600" dirty="0" smtClean="0">
              <a:latin typeface="Arial" charset="0"/>
            </a:endParaRPr>
          </a:p>
          <a:p>
            <a:pPr marL="82550" indent="-82550">
              <a:buFont typeface="Wingdings" pitchFamily="2" charset="2"/>
              <a:buChar char="§"/>
              <a:defRPr/>
            </a:pPr>
            <a:r>
              <a:rPr lang="en-US" sz="1600" dirty="0" smtClean="0">
                <a:latin typeface="Arial" charset="0"/>
              </a:rPr>
              <a:t>Led financing rounds with</a:t>
            </a:r>
            <a:r>
              <a:rPr lang="en-SG" sz="1600" dirty="0">
                <a:latin typeface="Arial" charset="0"/>
              </a:rPr>
              <a:t> </a:t>
            </a:r>
            <a:r>
              <a:rPr lang="en-SG" sz="1600" dirty="0" smtClean="0">
                <a:latin typeface="Arial" charset="0"/>
              </a:rPr>
              <a:t>IDG, WI Harper/ Springboard, Harbinger, Intel Capital, CID Ventures, Austin Ventures, Sierra Ventures, IBM Capital, </a:t>
            </a:r>
            <a:r>
              <a:rPr lang="en-SG" sz="1600" dirty="0" err="1" smtClean="0">
                <a:latin typeface="Arial" charset="0"/>
              </a:rPr>
              <a:t>Tenaya</a:t>
            </a:r>
            <a:r>
              <a:rPr lang="en-SG" sz="1600" dirty="0" smtClean="0">
                <a:latin typeface="Arial" charset="0"/>
              </a:rPr>
              <a:t> Capital &amp; West Summit Capital</a:t>
            </a:r>
          </a:p>
          <a:p>
            <a:pPr marL="82550" indent="-82550">
              <a:buFont typeface="Wingdings" pitchFamily="2" charset="2"/>
              <a:buChar char="§"/>
              <a:defRPr/>
            </a:pPr>
            <a:r>
              <a:rPr lang="en-SG" sz="1600" dirty="0">
                <a:latin typeface="Arial" charset="0"/>
              </a:rPr>
              <a:t>Facilitated partnership with Chartered Semiconductor, UTAC, Intel and </a:t>
            </a:r>
            <a:r>
              <a:rPr lang="en-SG" sz="1600" dirty="0" smtClean="0">
                <a:latin typeface="Arial" charset="0"/>
              </a:rPr>
              <a:t>IBM</a:t>
            </a:r>
          </a:p>
          <a:p>
            <a:pPr marL="82550" indent="-82550">
              <a:buFont typeface="Wingdings" pitchFamily="2" charset="2"/>
              <a:buChar char="§"/>
              <a:defRPr/>
            </a:pPr>
            <a:r>
              <a:rPr lang="en-SG" sz="1600" dirty="0">
                <a:latin typeface="Arial" charset="0"/>
              </a:rPr>
              <a:t>Recruited VP Sales (Taiwan</a:t>
            </a:r>
            <a:r>
              <a:rPr lang="en-SG" sz="1600" dirty="0" smtClean="0">
                <a:latin typeface="Arial" charset="0"/>
              </a:rPr>
              <a:t>) &amp; CFO</a:t>
            </a:r>
            <a:endParaRPr lang="en-SG" sz="1600" dirty="0">
              <a:latin typeface="Arial" charset="0"/>
            </a:endParaRPr>
          </a:p>
          <a:p>
            <a:pPr marL="82550" indent="-82550">
              <a:buFont typeface="Wingdings" pitchFamily="2" charset="2"/>
              <a:buChar char="§"/>
              <a:defRPr/>
            </a:pPr>
            <a:endParaRPr lang="en-SG" sz="1500" dirty="0" smtClean="0">
              <a:latin typeface="Arial" charset="0"/>
            </a:endParaRPr>
          </a:p>
          <a:p>
            <a:pPr marL="177800" indent="-177800">
              <a:buFont typeface="Wingdings" pitchFamily="2" charset="2"/>
              <a:buChar char="§"/>
              <a:defRPr/>
            </a:pPr>
            <a:endParaRPr lang="en-US" sz="1500" dirty="0" smtClean="0">
              <a:latin typeface="Arial" charset="0"/>
            </a:endParaRPr>
          </a:p>
        </p:txBody>
      </p:sp>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88" y="3505200"/>
            <a:ext cx="1373065"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ontent Placeholder 11"/>
          <p:cNvSpPr>
            <a:spLocks noGrp="1"/>
          </p:cNvSpPr>
          <p:nvPr>
            <p:ph sz="half" idx="4294967295"/>
          </p:nvPr>
        </p:nvSpPr>
        <p:spPr>
          <a:xfrm>
            <a:off x="1547446" y="3124200"/>
            <a:ext cx="7104185" cy="1295400"/>
          </a:xfrm>
          <a:ln>
            <a:solidFill>
              <a:schemeClr val="tx1"/>
            </a:solidFill>
            <a:miter lim="800000"/>
            <a:headEnd/>
            <a:tailEnd/>
          </a:ln>
        </p:spPr>
        <p:txBody>
          <a:bodyPr rIns="36000"/>
          <a:lstStyle/>
          <a:p>
            <a:pPr marL="177800" indent="-177800">
              <a:buFont typeface="Wingdings" pitchFamily="2" charset="2"/>
              <a:buChar char="§"/>
            </a:pPr>
            <a:r>
              <a:rPr lang="en-TT" sz="1600" dirty="0">
                <a:latin typeface="Arial" charset="0"/>
              </a:rPr>
              <a:t>Recruited Product </a:t>
            </a:r>
            <a:r>
              <a:rPr lang="en-TT" sz="1600" dirty="0" smtClean="0">
                <a:latin typeface="Arial" charset="0"/>
              </a:rPr>
              <a:t>Manager &amp; CFO</a:t>
            </a:r>
            <a:endParaRPr lang="en-TT" sz="1600" dirty="0">
              <a:latin typeface="Arial" charset="0"/>
            </a:endParaRPr>
          </a:p>
          <a:p>
            <a:pPr marL="177800" indent="-177800">
              <a:buFont typeface="Wingdings" pitchFamily="2" charset="2"/>
              <a:buChar char="§"/>
            </a:pPr>
            <a:r>
              <a:rPr lang="en-SG" sz="1600" dirty="0" smtClean="0">
                <a:latin typeface="Arial" charset="0"/>
              </a:rPr>
              <a:t>Strong Asia based business revenue from over 100 mobile operators</a:t>
            </a:r>
          </a:p>
          <a:p>
            <a:pPr marL="177800" indent="-177800">
              <a:buFont typeface="Wingdings" pitchFamily="2" charset="2"/>
              <a:buChar char="§"/>
            </a:pPr>
            <a:r>
              <a:rPr lang="en-SG" sz="1600" dirty="0" smtClean="0">
                <a:latin typeface="Arial" charset="0"/>
              </a:rPr>
              <a:t>Management guidance (repeat entrepreneur for iGlobe)</a:t>
            </a:r>
          </a:p>
          <a:p>
            <a:pPr marL="177800" indent="-177800">
              <a:buFont typeface="Wingdings" pitchFamily="2" charset="2"/>
              <a:buChar char="§"/>
            </a:pPr>
            <a:r>
              <a:rPr lang="en-SG" sz="1600" dirty="0">
                <a:latin typeface="Arial" charset="0"/>
              </a:rPr>
              <a:t>A</a:t>
            </a:r>
            <a:r>
              <a:rPr lang="en-SG" sz="1600" dirty="0" smtClean="0">
                <a:latin typeface="Arial" charset="0"/>
              </a:rPr>
              <a:t>cquired by a US based PE Fund manager</a:t>
            </a:r>
            <a:endParaRPr lang="en-SG" sz="1600" dirty="0">
              <a:latin typeface="Arial" charset="0"/>
            </a:endParaRPr>
          </a:p>
          <a:p>
            <a:pPr marL="0" indent="0">
              <a:buNone/>
            </a:pPr>
            <a:endParaRPr lang="en-SG" sz="1600" dirty="0" smtClean="0">
              <a:latin typeface="Arial" charset="0"/>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4253477944"/>
              </p:ext>
            </p:extLst>
          </p:nvPr>
        </p:nvGraphicFramePr>
        <p:xfrm>
          <a:off x="211016" y="4724400"/>
          <a:ext cx="984738" cy="541482"/>
        </p:xfrm>
        <a:graphic>
          <a:graphicData uri="http://schemas.openxmlformats.org/presentationml/2006/ole">
            <mc:AlternateContent xmlns:mc="http://schemas.openxmlformats.org/markup-compatibility/2006">
              <mc:Choice xmlns:v="urn:schemas-microsoft-com:vml" Requires="v">
                <p:oleObj spid="_x0000_s1031" name="Bitmap Image" r:id="rId5" imgW="1333333" imgH="676369" progId="PBrush">
                  <p:embed/>
                </p:oleObj>
              </mc:Choice>
              <mc:Fallback>
                <p:oleObj name="Bitmap Image" r:id="rId5" imgW="1333333" imgH="676369"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1016" y="4724400"/>
                        <a:ext cx="984738" cy="541482"/>
                      </a:xfrm>
                      <a:prstGeom prst="rect">
                        <a:avLst/>
                      </a:prstGeom>
                      <a:noFill/>
                      <a:ln>
                        <a:noFill/>
                      </a:ln>
                      <a:effectLst/>
                    </p:spPr>
                  </p:pic>
                </p:oleObj>
              </mc:Fallback>
            </mc:AlternateContent>
          </a:graphicData>
        </a:graphic>
      </p:graphicFrame>
      <p:sp>
        <p:nvSpPr>
          <p:cNvPr id="3" name="TextBox 2"/>
          <p:cNvSpPr txBox="1"/>
          <p:nvPr/>
        </p:nvSpPr>
        <p:spPr>
          <a:xfrm>
            <a:off x="1547446" y="4800601"/>
            <a:ext cx="7104185" cy="584775"/>
          </a:xfrm>
          <a:prstGeom prst="rect">
            <a:avLst/>
          </a:prstGeom>
          <a:noFill/>
          <a:ln>
            <a:solidFill>
              <a:schemeClr val="tx1"/>
            </a:solidFill>
          </a:ln>
        </p:spPr>
        <p:txBody>
          <a:bodyPr wrap="square" rtlCol="0">
            <a:spAutoFit/>
          </a:bodyPr>
          <a:lstStyle/>
          <a:p>
            <a:pPr marL="166688" indent="-166688">
              <a:buFont typeface="Wingdings" pitchFamily="2" charset="2"/>
              <a:buChar char="§"/>
            </a:pPr>
            <a:r>
              <a:rPr lang="en-US" sz="1600" dirty="0" smtClean="0"/>
              <a:t>iGlobe operating partner joined as CFO and implemented M&amp;A exit within 8 months of investment</a:t>
            </a:r>
            <a:endParaRPr lang="en-US" sz="1600" dirty="0"/>
          </a:p>
        </p:txBody>
      </p:sp>
    </p:spTree>
    <p:extLst>
      <p:ext uri="{BB962C8B-B14F-4D97-AF65-F5344CB8AC3E}">
        <p14:creationId xmlns:p14="http://schemas.microsoft.com/office/powerpoint/2010/main" val="29730811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451339" y="260350"/>
            <a:ext cx="8241323" cy="865188"/>
          </a:xfrm>
        </p:spPr>
        <p:txBody>
          <a:bodyPr/>
          <a:lstStyle/>
          <a:p>
            <a:pPr eaLnBrk="1" hangingPunct="1"/>
            <a:r>
              <a:rPr lang="en-US" smtClean="0">
                <a:latin typeface="Arial" charset="0"/>
                <a:cs typeface="Arial" charset="0"/>
              </a:rPr>
              <a:t>Contact Details</a:t>
            </a:r>
          </a:p>
        </p:txBody>
      </p:sp>
      <p:sp>
        <p:nvSpPr>
          <p:cNvPr id="54275" name="Content Placeholder 2"/>
          <p:cNvSpPr>
            <a:spLocks noGrp="1"/>
          </p:cNvSpPr>
          <p:nvPr>
            <p:ph idx="1"/>
          </p:nvPr>
        </p:nvSpPr>
        <p:spPr>
          <a:xfrm>
            <a:off x="451338" y="1268413"/>
            <a:ext cx="8235462" cy="4897437"/>
          </a:xfrm>
        </p:spPr>
        <p:txBody>
          <a:bodyPr/>
          <a:lstStyle/>
          <a:p>
            <a:pPr algn="ctr" eaLnBrk="1" hangingPunct="1">
              <a:lnSpc>
                <a:spcPct val="70000"/>
              </a:lnSpc>
              <a:buFont typeface="Arial" charset="0"/>
              <a:buNone/>
            </a:pPr>
            <a:endParaRPr lang="en-US" altLang="zh-CN" sz="2200" dirty="0" smtClean="0">
              <a:latin typeface="Arial" charset="0"/>
              <a:cs typeface="Arial" charset="0"/>
            </a:endParaRPr>
          </a:p>
          <a:p>
            <a:pPr algn="ctr" eaLnBrk="1" hangingPunct="1">
              <a:lnSpc>
                <a:spcPct val="70000"/>
              </a:lnSpc>
              <a:buFont typeface="Arial" charset="0"/>
              <a:buNone/>
            </a:pPr>
            <a:r>
              <a:rPr lang="en-US" altLang="zh-CN" sz="2200" dirty="0" smtClean="0">
                <a:latin typeface="Arial" charset="0"/>
                <a:cs typeface="Arial" charset="0"/>
              </a:rPr>
              <a:t>Soo Boon KOH</a:t>
            </a:r>
          </a:p>
          <a:p>
            <a:pPr algn="ctr" eaLnBrk="1" hangingPunct="1">
              <a:lnSpc>
                <a:spcPct val="70000"/>
              </a:lnSpc>
              <a:buFont typeface="Arial" charset="0"/>
              <a:buNone/>
            </a:pPr>
            <a:r>
              <a:rPr lang="en-US" altLang="zh-CN" sz="2200" dirty="0" smtClean="0">
                <a:latin typeface="Arial" charset="0"/>
                <a:cs typeface="Arial" charset="0"/>
              </a:rPr>
              <a:t>Managing Partne</a:t>
            </a:r>
            <a:r>
              <a:rPr lang="en-US" altLang="ja-JP" sz="2200" dirty="0" smtClean="0">
                <a:latin typeface="Arial" charset="0"/>
                <a:ea typeface="宋体" pitchFamily="2" charset="-122"/>
                <a:cs typeface="Arial" charset="0"/>
              </a:rPr>
              <a:t>r</a:t>
            </a:r>
          </a:p>
          <a:p>
            <a:pPr algn="ctr" eaLnBrk="1" hangingPunct="1">
              <a:lnSpc>
                <a:spcPct val="70000"/>
              </a:lnSpc>
              <a:buFont typeface="Arial" charset="0"/>
              <a:buNone/>
            </a:pPr>
            <a:r>
              <a:rPr lang="en-US" altLang="zh-CN" sz="2200" dirty="0" smtClean="0">
                <a:latin typeface="Arial" charset="0"/>
                <a:cs typeface="Arial" charset="0"/>
              </a:rPr>
              <a:t>sooboonkoh@iglobepartners.com</a:t>
            </a:r>
          </a:p>
          <a:p>
            <a:pPr algn="ctr" eaLnBrk="1" hangingPunct="1">
              <a:lnSpc>
                <a:spcPct val="70000"/>
              </a:lnSpc>
              <a:buFont typeface="Arial" charset="0"/>
              <a:buNone/>
            </a:pPr>
            <a:endParaRPr lang="en-US" altLang="zh-CN" sz="2200" dirty="0" smtClean="0">
              <a:latin typeface="Arial" charset="0"/>
              <a:cs typeface="Arial" charset="0"/>
            </a:endParaRPr>
          </a:p>
          <a:p>
            <a:pPr algn="ctr" eaLnBrk="1" hangingPunct="1">
              <a:lnSpc>
                <a:spcPct val="70000"/>
              </a:lnSpc>
              <a:buFont typeface="Arial" charset="0"/>
              <a:buNone/>
            </a:pPr>
            <a:r>
              <a:rPr lang="en-US" altLang="zh-CN" sz="2200" dirty="0" smtClean="0">
                <a:solidFill>
                  <a:schemeClr val="accent2"/>
                </a:solidFill>
                <a:latin typeface="Arial" charset="0"/>
                <a:cs typeface="Arial" charset="0"/>
              </a:rPr>
              <a:t>~</a:t>
            </a:r>
          </a:p>
          <a:p>
            <a:pPr algn="ctr" eaLnBrk="1" hangingPunct="1">
              <a:lnSpc>
                <a:spcPct val="70000"/>
              </a:lnSpc>
              <a:buFont typeface="Arial" charset="0"/>
              <a:buNone/>
            </a:pPr>
            <a:r>
              <a:rPr lang="en-US" sz="2200" dirty="0" err="1" smtClean="0">
                <a:latin typeface="Arial" charset="0"/>
                <a:ea typeface="宋体" pitchFamily="2" charset="-122"/>
                <a:cs typeface="Arial" charset="0"/>
              </a:rPr>
              <a:t>iGlobe</a:t>
            </a:r>
            <a:r>
              <a:rPr lang="en-US" sz="2200" dirty="0" smtClean="0">
                <a:latin typeface="Arial" charset="0"/>
                <a:ea typeface="宋体" pitchFamily="2" charset="-122"/>
                <a:cs typeface="Arial" charset="0"/>
              </a:rPr>
              <a:t> Partners Pte Ltd</a:t>
            </a:r>
            <a:endParaRPr lang="en-US" altLang="ja-JP" sz="2200" dirty="0" smtClean="0">
              <a:latin typeface="Arial" charset="0"/>
              <a:ea typeface="宋体" pitchFamily="2" charset="-122"/>
              <a:cs typeface="Arial" charset="0"/>
            </a:endParaRPr>
          </a:p>
          <a:p>
            <a:pPr algn="ctr" eaLnBrk="1" hangingPunct="1">
              <a:lnSpc>
                <a:spcPct val="70000"/>
              </a:lnSpc>
              <a:buFont typeface="Arial" charset="0"/>
              <a:buNone/>
            </a:pPr>
            <a:r>
              <a:rPr lang="en-US" sz="2200" dirty="0" smtClean="0">
                <a:latin typeface="Arial" charset="0"/>
                <a:ea typeface="宋体" pitchFamily="2" charset="-122"/>
                <a:cs typeface="Arial" charset="0"/>
              </a:rPr>
              <a:t>11 </a:t>
            </a:r>
            <a:r>
              <a:rPr lang="en-US" sz="2200" dirty="0" err="1" smtClean="0">
                <a:latin typeface="Arial" charset="0"/>
                <a:ea typeface="宋体" pitchFamily="2" charset="-122"/>
                <a:cs typeface="Arial" charset="0"/>
              </a:rPr>
              <a:t>Biopolis</a:t>
            </a:r>
            <a:r>
              <a:rPr lang="en-US" sz="2200" dirty="0" smtClean="0">
                <a:latin typeface="Arial" charset="0"/>
                <a:ea typeface="宋体" pitchFamily="2" charset="-122"/>
                <a:cs typeface="Arial" charset="0"/>
              </a:rPr>
              <a:t> Way</a:t>
            </a:r>
          </a:p>
          <a:p>
            <a:pPr algn="ctr" eaLnBrk="1" hangingPunct="1">
              <a:lnSpc>
                <a:spcPct val="70000"/>
              </a:lnSpc>
              <a:buFont typeface="Arial" charset="0"/>
              <a:buNone/>
            </a:pPr>
            <a:r>
              <a:rPr lang="en-US" sz="2200" dirty="0" smtClean="0">
                <a:latin typeface="Arial" charset="0"/>
                <a:ea typeface="宋体" pitchFamily="2" charset="-122"/>
                <a:cs typeface="Arial" charset="0"/>
              </a:rPr>
              <a:t>Helios #09-03</a:t>
            </a:r>
            <a:endParaRPr lang="en-US" altLang="ja-JP" sz="2200" dirty="0" smtClean="0">
              <a:latin typeface="Arial" charset="0"/>
              <a:ea typeface="宋体" pitchFamily="2" charset="-122"/>
              <a:cs typeface="Arial" charset="0"/>
            </a:endParaRPr>
          </a:p>
          <a:p>
            <a:pPr algn="ctr" eaLnBrk="1" hangingPunct="1">
              <a:lnSpc>
                <a:spcPct val="70000"/>
              </a:lnSpc>
              <a:buFont typeface="Arial" charset="0"/>
              <a:buNone/>
            </a:pPr>
            <a:r>
              <a:rPr lang="en-US" sz="2200" dirty="0" smtClean="0">
                <a:latin typeface="Arial" charset="0"/>
                <a:ea typeface="宋体" pitchFamily="2" charset="-122"/>
                <a:cs typeface="Arial" charset="0"/>
              </a:rPr>
              <a:t>Singapore 138667</a:t>
            </a:r>
          </a:p>
          <a:p>
            <a:pPr algn="ctr" eaLnBrk="1" hangingPunct="1">
              <a:lnSpc>
                <a:spcPct val="80000"/>
              </a:lnSpc>
              <a:buFont typeface="Arial" charset="0"/>
              <a:buNone/>
            </a:pPr>
            <a:r>
              <a:rPr lang="en-US" sz="2200" dirty="0" smtClean="0">
                <a:latin typeface="Arial" charset="0"/>
                <a:ea typeface="宋体" pitchFamily="2" charset="-122"/>
                <a:cs typeface="Arial" charset="0"/>
              </a:rPr>
              <a:t>+65 6478 9716</a:t>
            </a:r>
          </a:p>
          <a:p>
            <a:pPr algn="ctr" eaLnBrk="1" hangingPunct="1">
              <a:lnSpc>
                <a:spcPct val="80000"/>
              </a:lnSpc>
              <a:buFont typeface="Arial" charset="0"/>
              <a:buNone/>
            </a:pPr>
            <a:r>
              <a:rPr lang="en-US" sz="2200" dirty="0" smtClean="0">
                <a:latin typeface="Arial" charset="0"/>
                <a:ea typeface="宋体" pitchFamily="2" charset="-122"/>
                <a:cs typeface="Arial" charset="0"/>
              </a:rPr>
              <a:t>www.iglobepartners.com</a:t>
            </a:r>
          </a:p>
        </p:txBody>
      </p:sp>
    </p:spTree>
    <p:extLst>
      <p:ext uri="{BB962C8B-B14F-4D97-AF65-F5344CB8AC3E}">
        <p14:creationId xmlns:p14="http://schemas.microsoft.com/office/powerpoint/2010/main" val="3236219864"/>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74</TotalTime>
  <Words>942</Words>
  <Application>Microsoft Office PowerPoint</Application>
  <PresentationFormat>On-screen Show (4:3)</PresentationFormat>
  <Paragraphs>200</Paragraphs>
  <Slides>11</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3" baseType="lpstr">
      <vt:lpstr>1_Office Theme</vt:lpstr>
      <vt:lpstr>Bitmap Image</vt:lpstr>
      <vt:lpstr>PowerPoint Presentation</vt:lpstr>
      <vt:lpstr>Sources of Funding For Entrepreneurs</vt:lpstr>
      <vt:lpstr>Challenges Facing Local Enterprises</vt:lpstr>
      <vt:lpstr>Required VC Competencies differ at each stage</vt:lpstr>
      <vt:lpstr>PowerPoint Presentation</vt:lpstr>
      <vt:lpstr>Geographical Focus – Global Scalability through Syndication</vt:lpstr>
      <vt:lpstr>Identifying Trends &amp; Market Leaders</vt:lpstr>
      <vt:lpstr>iGlobe’s Value Add Platform: Beyond Board Rep.</vt:lpstr>
      <vt:lpstr>iGlobe’s Value Add Platform: Beyond Board Rep.</vt:lpstr>
      <vt:lpstr>iGlobe’s Value Add Platform: Beyond Board Seat</vt:lpstr>
      <vt:lpstr>Contact Details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Koh, ShiHao</dc:creator>
  <cp:lastModifiedBy>koh.s.2</cp:lastModifiedBy>
  <cp:revision>15</cp:revision>
  <dcterms:created xsi:type="dcterms:W3CDTF">2013-10-30T06:51:25Z</dcterms:created>
  <dcterms:modified xsi:type="dcterms:W3CDTF">2013-10-30T15:39:52Z</dcterms:modified>
</cp:coreProperties>
</file>