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67" r:id="rId4"/>
    <p:sldId id="268" r:id="rId5"/>
    <p:sldId id="269" r:id="rId6"/>
    <p:sldId id="270" r:id="rId7"/>
    <p:sldId id="271" r:id="rId8"/>
    <p:sldId id="272" r:id="rId9"/>
    <p:sldId id="266" r:id="rId10"/>
    <p:sldId id="260" r:id="rId11"/>
    <p:sldId id="259" r:id="rId12"/>
    <p:sldId id="264" r:id="rId13"/>
    <p:sldId id="262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Destaqu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600" b="1" i="0" dirty="0" smtClean="0"/>
            <a:t> The Context</a:t>
          </a:r>
          <a:endParaRPr lang="en-GB" sz="2600" b="1" i="0" dirty="0"/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0E80B130-A98A-48BC-A25C-C6D23E91BE3E}">
      <dgm:prSet custT="1"/>
      <dgm:spPr/>
      <dgm:t>
        <a:bodyPr/>
        <a:lstStyle/>
        <a:p>
          <a:r>
            <a:rPr lang="en-US" sz="2200" dirty="0" smtClean="0"/>
            <a:t>Africa is a hot-bed for innovation and a source of world changing solutions</a:t>
          </a:r>
        </a:p>
        <a:p>
          <a:r>
            <a:rPr lang="en-US" sz="2200" dirty="0" smtClean="0"/>
            <a:t>To Realize the potential of the continent’s most promising entrepreneurs resources need to be unlocked i.e. the required network, knowledge and capital</a:t>
          </a:r>
        </a:p>
        <a:p>
          <a:r>
            <a:rPr lang="en-US" sz="2200" dirty="0" smtClean="0"/>
            <a:t>The VC4Africa Community is a global peer-to-peer network where entrepreneurs and investors come together to build great African Success stories</a:t>
          </a:r>
          <a:endParaRPr lang="fr-BE" sz="2200" dirty="0"/>
        </a:p>
      </dgm:t>
    </dgm:pt>
    <dgm:pt modelId="{8C989DE2-2C0B-48C2-B58C-4A26AAE95EA5}" type="parTrans" cxnId="{F1028F6E-62C3-4DE5-B4A0-496E4812B4B5}">
      <dgm:prSet/>
      <dgm:spPr/>
      <dgm:t>
        <a:bodyPr/>
        <a:lstStyle/>
        <a:p>
          <a:endParaRPr lang="en-GB"/>
        </a:p>
      </dgm:t>
    </dgm:pt>
    <dgm:pt modelId="{7B88AF6D-1569-4922-B353-E60AF8382C1E}" type="sibTrans" cxnId="{F1028F6E-62C3-4DE5-B4A0-496E4812B4B5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84547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</dgm:pt>
    <dgm:pt modelId="{9BF7F3C8-51D9-418A-A7A3-895742FD971C}" type="pres">
      <dgm:prSet presAssocID="{66846B73-0D47-453B-BF58-74EE34EFF450}" presName="pillar1" presStyleLbl="node1" presStyleIdx="0" presStyleCnt="1" custScaleX="338454" custScaleY="10822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</dgm:pt>
  </dgm:ptLst>
  <dgm:cxnLst>
    <dgm:cxn modelId="{F1028F6E-62C3-4DE5-B4A0-496E4812B4B5}" srcId="{66846B73-0D47-453B-BF58-74EE34EFF450}" destId="{0E80B130-A98A-48BC-A25C-C6D23E91BE3E}" srcOrd="0" destOrd="0" parTransId="{8C989DE2-2C0B-48C2-B58C-4A26AAE95EA5}" sibTransId="{7B88AF6D-1569-4922-B353-E60AF8382C1E}"/>
    <dgm:cxn modelId="{24561140-85A7-40DB-B458-4FE87B0E8FFB}" type="presOf" srcId="{66846B73-0D47-453B-BF58-74EE34EFF450}" destId="{AD0372BC-75CC-4A03-9E62-D93F49CF6717}" srcOrd="0" destOrd="0" presId="urn:microsoft.com/office/officeart/2005/8/layout/hList3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06101B59-0753-42A0-AE53-13618F26A9C0}" type="presOf" srcId="{B7F14535-2933-4ED9-9C78-BAD67DAE3E70}" destId="{47AD6A5B-5A75-4350-BEB5-AF7C60B8E944}" srcOrd="0" destOrd="0" presId="urn:microsoft.com/office/officeart/2005/8/layout/hList3"/>
    <dgm:cxn modelId="{B382BBCE-4E55-4DB5-B2CE-AD14ECDDE372}" type="presOf" srcId="{0E80B130-A98A-48BC-A25C-C6D23E91BE3E}" destId="{9BF7F3C8-51D9-418A-A7A3-895742FD971C}" srcOrd="0" destOrd="0" presId="urn:microsoft.com/office/officeart/2005/8/layout/hList3"/>
    <dgm:cxn modelId="{8757C9B3-F7F2-4F54-A0A4-0C66CB998023}" type="presParOf" srcId="{47AD6A5B-5A75-4350-BEB5-AF7C60B8E944}" destId="{AD0372BC-75CC-4A03-9E62-D93F49CF6717}" srcOrd="0" destOrd="0" presId="urn:microsoft.com/office/officeart/2005/8/layout/hList3"/>
    <dgm:cxn modelId="{BDDFDD27-2A02-4253-B256-CE6822C90844}" type="presParOf" srcId="{47AD6A5B-5A75-4350-BEB5-AF7C60B8E944}" destId="{EDFE5DED-0A69-4CA4-BD5B-AF7729D69646}" srcOrd="1" destOrd="0" presId="urn:microsoft.com/office/officeart/2005/8/layout/hList3"/>
    <dgm:cxn modelId="{F87C7015-2C74-48DB-96BD-DBCDDBBA66A2}" type="presParOf" srcId="{EDFE5DED-0A69-4CA4-BD5B-AF7729D69646}" destId="{9BF7F3C8-51D9-418A-A7A3-895742FD971C}" srcOrd="0" destOrd="0" presId="urn:microsoft.com/office/officeart/2005/8/layout/hList3"/>
    <dgm:cxn modelId="{95CE86E6-2635-496B-A125-E7D949E8567A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b="1" dirty="0" smtClean="0"/>
            <a:t>VC4Africa’s survey </a:t>
          </a:r>
          <a:endParaRPr lang="en-GB" sz="2600" b="1" i="0" dirty="0"/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67B7041A-6A69-4124-A972-77638BB065FE}">
      <dgm:prSet custT="1"/>
      <dgm:spPr/>
      <dgm:t>
        <a:bodyPr/>
        <a:lstStyle/>
        <a:p>
          <a:endParaRPr lang="en-US" sz="2000" dirty="0" smtClean="0"/>
        </a:p>
        <a:p>
          <a:endParaRPr lang="en-US" sz="2000" dirty="0" smtClean="0"/>
        </a:p>
        <a:p>
          <a:endParaRPr lang="en-US" sz="2000" dirty="0" smtClean="0"/>
        </a:p>
        <a:p>
          <a:r>
            <a:rPr lang="en-US" sz="2000" dirty="0" smtClean="0"/>
            <a:t>Combined, 92 ventures that participated in VC4Africa’s survey were successful in securing nearly USD $12,000,000 in funding</a:t>
          </a:r>
          <a:endParaRPr lang="fr-BE" sz="2000" dirty="0" smtClean="0"/>
        </a:p>
        <a:p>
          <a:r>
            <a:rPr lang="en-US" sz="2000" dirty="0" smtClean="0"/>
            <a:t>By the second operating year, 64% of the ventures had succeeded in generating revenue</a:t>
          </a:r>
          <a:endParaRPr lang="fr-BE" sz="2000" dirty="0" smtClean="0"/>
        </a:p>
        <a:p>
          <a:r>
            <a:rPr lang="en-US" sz="2000" dirty="0" smtClean="0"/>
            <a:t>75% of the ventures that join VC4Africa are pre-revenue startups. 25% join as ventures seeking growth and expansion capital</a:t>
          </a:r>
          <a:endParaRPr lang="fr-BE" sz="2000" dirty="0" smtClean="0"/>
        </a:p>
        <a:p>
          <a:r>
            <a:rPr lang="en-US" sz="2000" dirty="0" smtClean="0"/>
            <a:t>83% of the ventures registered on VC4Africa have an urban focus vs. 17% that have a rural focus</a:t>
          </a:r>
        </a:p>
        <a:p>
          <a:endParaRPr lang="en-US" sz="1300" dirty="0" smtClean="0"/>
        </a:p>
        <a:p>
          <a:endParaRPr lang="en-US" sz="1300" dirty="0" smtClean="0"/>
        </a:p>
        <a:p>
          <a:endParaRPr lang="en-US" sz="1300" dirty="0" smtClean="0"/>
        </a:p>
        <a:p>
          <a:endParaRPr lang="en-US" sz="1300" dirty="0" smtClean="0"/>
        </a:p>
        <a:p>
          <a:endParaRPr lang="en-US" sz="1300" dirty="0" smtClean="0"/>
        </a:p>
        <a:p>
          <a:endParaRPr lang="fr-BE" sz="1300" dirty="0"/>
        </a:p>
      </dgm:t>
    </dgm:pt>
    <dgm:pt modelId="{8B519603-B107-47AC-9EC5-7EAEBE6EC23E}" type="parTrans" cxnId="{678F8463-9BAC-4DAD-80E3-2452F486C1EA}">
      <dgm:prSet/>
      <dgm:spPr/>
      <dgm:t>
        <a:bodyPr/>
        <a:lstStyle/>
        <a:p>
          <a:endParaRPr lang="en-GB"/>
        </a:p>
      </dgm:t>
    </dgm:pt>
    <dgm:pt modelId="{11C12A76-9B24-4A53-BF7D-68630519D0FC}" type="sibTrans" cxnId="{678F8463-9BAC-4DAD-80E3-2452F486C1EA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84547" custLinFactNeighborY="303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  <dgm:t>
        <a:bodyPr/>
        <a:lstStyle/>
        <a:p>
          <a:endParaRPr lang="en-GB"/>
        </a:p>
      </dgm:t>
    </dgm:pt>
    <dgm:pt modelId="{9BF7F3C8-51D9-418A-A7A3-895742FD971C}" type="pres">
      <dgm:prSet presAssocID="{66846B73-0D47-453B-BF58-74EE34EFF450}" presName="pillar1" presStyleLbl="node1" presStyleIdx="0" presStyleCnt="1" custScaleX="338454" custScaleY="106059" custLinFactNeighborX="-29" custLinFactNeighborY="-10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  <dgm:t>
        <a:bodyPr/>
        <a:lstStyle/>
        <a:p>
          <a:endParaRPr lang="en-GB"/>
        </a:p>
      </dgm:t>
    </dgm:pt>
  </dgm:ptLst>
  <dgm:cxnLst>
    <dgm:cxn modelId="{57A539FE-5EDF-4950-9379-EE87D2ABF169}" type="presOf" srcId="{67B7041A-6A69-4124-A972-77638BB065FE}" destId="{9BF7F3C8-51D9-418A-A7A3-895742FD971C}" srcOrd="0" destOrd="0" presId="urn:microsoft.com/office/officeart/2005/8/layout/hList3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0D52C8B3-2724-4554-B322-86AAF3621408}" type="presOf" srcId="{66846B73-0D47-453B-BF58-74EE34EFF450}" destId="{AD0372BC-75CC-4A03-9E62-D93F49CF6717}" srcOrd="0" destOrd="0" presId="urn:microsoft.com/office/officeart/2005/8/layout/hList3"/>
    <dgm:cxn modelId="{E9377652-4107-44C2-BBD7-44469F562102}" type="presOf" srcId="{B7F14535-2933-4ED9-9C78-BAD67DAE3E70}" destId="{47AD6A5B-5A75-4350-BEB5-AF7C60B8E944}" srcOrd="0" destOrd="0" presId="urn:microsoft.com/office/officeart/2005/8/layout/hList3"/>
    <dgm:cxn modelId="{678F8463-9BAC-4DAD-80E3-2452F486C1EA}" srcId="{66846B73-0D47-453B-BF58-74EE34EFF450}" destId="{67B7041A-6A69-4124-A972-77638BB065FE}" srcOrd="0" destOrd="0" parTransId="{8B519603-B107-47AC-9EC5-7EAEBE6EC23E}" sibTransId="{11C12A76-9B24-4A53-BF7D-68630519D0FC}"/>
    <dgm:cxn modelId="{EB21FE51-11C1-4042-8EB7-2053D4605F99}" type="presParOf" srcId="{47AD6A5B-5A75-4350-BEB5-AF7C60B8E944}" destId="{AD0372BC-75CC-4A03-9E62-D93F49CF6717}" srcOrd="0" destOrd="0" presId="urn:microsoft.com/office/officeart/2005/8/layout/hList3"/>
    <dgm:cxn modelId="{EF193375-3B8E-4598-B2FD-B28BE1D18635}" type="presParOf" srcId="{47AD6A5B-5A75-4350-BEB5-AF7C60B8E944}" destId="{EDFE5DED-0A69-4CA4-BD5B-AF7729D69646}" srcOrd="1" destOrd="0" presId="urn:microsoft.com/office/officeart/2005/8/layout/hList3"/>
    <dgm:cxn modelId="{610DF760-9036-42A2-B786-8A27E67E565C}" type="presParOf" srcId="{EDFE5DED-0A69-4CA4-BD5B-AF7729D69646}" destId="{9BF7F3C8-51D9-418A-A7A3-895742FD971C}" srcOrd="0" destOrd="0" presId="urn:microsoft.com/office/officeart/2005/8/layout/hList3"/>
    <dgm:cxn modelId="{2F48418E-7A7F-483D-A69D-90AEADCAC474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b="1" dirty="0" smtClean="0"/>
            <a:t>VC4Africa’s survey </a:t>
          </a:r>
          <a:endParaRPr lang="en-GB" sz="2600" b="1" i="0" dirty="0"/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3EAB2093-1294-445E-87BD-68502D823A5B}">
      <dgm:prSet custT="1"/>
      <dgm:spPr/>
      <dgm:t>
        <a:bodyPr/>
        <a:lstStyle/>
        <a:p>
          <a:r>
            <a:rPr lang="en-US" sz="2000" dirty="0" smtClean="0"/>
            <a:t>On average, startups registered with VC4Africa secured USD $80,000 in funding vs. expansion companies that secured USD $237,000</a:t>
          </a:r>
          <a:endParaRPr lang="fr-BE" sz="2000" dirty="0" smtClean="0"/>
        </a:p>
        <a:p>
          <a:r>
            <a:rPr lang="en-US" sz="2000" dirty="0" smtClean="0"/>
            <a:t>Ventures with an urban focus secured less than ventures with a rural focus. Where the former secured USD $119,000 the latter secured nearly USD $166,000 on average</a:t>
          </a:r>
          <a:endParaRPr lang="fr-BE" sz="2000" dirty="0" smtClean="0"/>
        </a:p>
        <a:p>
          <a:r>
            <a:rPr lang="en-US" sz="2000" dirty="0" smtClean="0"/>
            <a:t>There is about an 75/25 split for Commercial vs. Grant funding the companies have been able to secure to date</a:t>
          </a:r>
          <a:endParaRPr lang="fr-BE" sz="2000" dirty="0"/>
        </a:p>
      </dgm:t>
    </dgm:pt>
    <dgm:pt modelId="{7F738A22-EF57-48BA-821D-EEF41B3D1880}" type="parTrans" cxnId="{C1391B9B-3164-45A4-8FF5-A65185E95B25}">
      <dgm:prSet/>
      <dgm:spPr/>
      <dgm:t>
        <a:bodyPr/>
        <a:lstStyle/>
        <a:p>
          <a:endParaRPr lang="en-GB"/>
        </a:p>
      </dgm:t>
    </dgm:pt>
    <dgm:pt modelId="{4A67FF6A-2C76-49B4-BF23-D460C5B36A1B}" type="sibTrans" cxnId="{C1391B9B-3164-45A4-8FF5-A65185E95B25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84547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</dgm:pt>
    <dgm:pt modelId="{9BF7F3C8-51D9-418A-A7A3-895742FD971C}" type="pres">
      <dgm:prSet presAssocID="{66846B73-0D47-453B-BF58-74EE34EFF450}" presName="pillar1" presStyleLbl="node1" presStyleIdx="0" presStyleCnt="1" custScaleX="338454" custScaleY="10822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</dgm:pt>
  </dgm:ptLst>
  <dgm:cxnLst>
    <dgm:cxn modelId="{1C87371B-FD71-46C3-A49C-060D59BF0DFA}" type="presOf" srcId="{B7F14535-2933-4ED9-9C78-BAD67DAE3E70}" destId="{47AD6A5B-5A75-4350-BEB5-AF7C60B8E944}" srcOrd="0" destOrd="0" presId="urn:microsoft.com/office/officeart/2005/8/layout/hList3"/>
    <dgm:cxn modelId="{C1391B9B-3164-45A4-8FF5-A65185E95B25}" srcId="{66846B73-0D47-453B-BF58-74EE34EFF450}" destId="{3EAB2093-1294-445E-87BD-68502D823A5B}" srcOrd="0" destOrd="0" parTransId="{7F738A22-EF57-48BA-821D-EEF41B3D1880}" sibTransId="{4A67FF6A-2C76-49B4-BF23-D460C5B36A1B}"/>
    <dgm:cxn modelId="{228FB907-C5AE-413F-9D1A-A6F8360CB926}" type="presOf" srcId="{3EAB2093-1294-445E-87BD-68502D823A5B}" destId="{9BF7F3C8-51D9-418A-A7A3-895742FD971C}" srcOrd="0" destOrd="0" presId="urn:microsoft.com/office/officeart/2005/8/layout/hList3"/>
    <dgm:cxn modelId="{63CBBED0-954D-403C-BF76-16CDF6197F9C}" type="presOf" srcId="{66846B73-0D47-453B-BF58-74EE34EFF450}" destId="{AD0372BC-75CC-4A03-9E62-D93F49CF6717}" srcOrd="0" destOrd="0" presId="urn:microsoft.com/office/officeart/2005/8/layout/hList3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FEF86884-29EF-43F5-ACD1-9A225D44B535}" type="presParOf" srcId="{47AD6A5B-5A75-4350-BEB5-AF7C60B8E944}" destId="{AD0372BC-75CC-4A03-9E62-D93F49CF6717}" srcOrd="0" destOrd="0" presId="urn:microsoft.com/office/officeart/2005/8/layout/hList3"/>
    <dgm:cxn modelId="{79074FAA-703E-4615-96FA-14326531002C}" type="presParOf" srcId="{47AD6A5B-5A75-4350-BEB5-AF7C60B8E944}" destId="{EDFE5DED-0A69-4CA4-BD5B-AF7729D69646}" srcOrd="1" destOrd="0" presId="urn:microsoft.com/office/officeart/2005/8/layout/hList3"/>
    <dgm:cxn modelId="{2C0A3EFF-ABA4-44F9-BC39-8845094C4753}" type="presParOf" srcId="{EDFE5DED-0A69-4CA4-BD5B-AF7729D69646}" destId="{9BF7F3C8-51D9-418A-A7A3-895742FD971C}" srcOrd="0" destOrd="0" presId="urn:microsoft.com/office/officeart/2005/8/layout/hList3"/>
    <dgm:cxn modelId="{E7B9E5A9-B9CC-44B3-8ECF-36BB69C57BFB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b="1" dirty="0" smtClean="0"/>
            <a:t>VC4Africa’s survey </a:t>
          </a:r>
          <a:endParaRPr lang="en-GB" sz="2600" b="1" i="0" dirty="0"/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3EAB2093-1294-445E-87BD-68502D823A5B}">
      <dgm:prSet custT="1"/>
      <dgm:spPr/>
      <dgm:t>
        <a:bodyPr/>
        <a:lstStyle/>
        <a:p>
          <a:r>
            <a:rPr lang="en-US" sz="2000" dirty="0" smtClean="0"/>
            <a:t>Ventures are improving their revenue performance over time. For example 57.1%  of the ventures registered in 2010 show less than USD $5K in revenue. 43.8% of those same ventures expect to generate more than USD $50K in 2013</a:t>
          </a:r>
          <a:endParaRPr lang="fr-BE" sz="2000" dirty="0" smtClean="0"/>
        </a:p>
        <a:p>
          <a:r>
            <a:rPr lang="en-US" sz="2000" dirty="0" smtClean="0"/>
            <a:t>It is clear the companies are growing in size and adding full time positions (FTE’s) year on year. By 2012 the companies registered on VC4Africa employed a combined 449 people. By 2013 the same companies expected to increase their combined staff to 2,263 FTEs</a:t>
          </a:r>
          <a:endParaRPr lang="fr-BE" sz="2000" dirty="0"/>
        </a:p>
      </dgm:t>
    </dgm:pt>
    <dgm:pt modelId="{7F738A22-EF57-48BA-821D-EEF41B3D1880}" type="parTrans" cxnId="{C1391B9B-3164-45A4-8FF5-A65185E95B25}">
      <dgm:prSet/>
      <dgm:spPr/>
      <dgm:t>
        <a:bodyPr/>
        <a:lstStyle/>
        <a:p>
          <a:endParaRPr lang="en-GB"/>
        </a:p>
      </dgm:t>
    </dgm:pt>
    <dgm:pt modelId="{4A67FF6A-2C76-49B4-BF23-D460C5B36A1B}" type="sibTrans" cxnId="{C1391B9B-3164-45A4-8FF5-A65185E95B25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84547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</dgm:pt>
    <dgm:pt modelId="{9BF7F3C8-51D9-418A-A7A3-895742FD971C}" type="pres">
      <dgm:prSet presAssocID="{66846B73-0D47-453B-BF58-74EE34EFF450}" presName="pillar1" presStyleLbl="node1" presStyleIdx="0" presStyleCnt="1" custScaleX="338454" custScaleY="10822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</dgm:pt>
  </dgm:ptLst>
  <dgm:cxnLst>
    <dgm:cxn modelId="{AB8A0C6D-E3D2-47A6-A68C-00529F772ED7}" type="presOf" srcId="{66846B73-0D47-453B-BF58-74EE34EFF450}" destId="{AD0372BC-75CC-4A03-9E62-D93F49CF6717}" srcOrd="0" destOrd="0" presId="urn:microsoft.com/office/officeart/2005/8/layout/hList3"/>
    <dgm:cxn modelId="{C1391B9B-3164-45A4-8FF5-A65185E95B25}" srcId="{66846B73-0D47-453B-BF58-74EE34EFF450}" destId="{3EAB2093-1294-445E-87BD-68502D823A5B}" srcOrd="0" destOrd="0" parTransId="{7F738A22-EF57-48BA-821D-EEF41B3D1880}" sibTransId="{4A67FF6A-2C76-49B4-BF23-D460C5B36A1B}"/>
    <dgm:cxn modelId="{14D01B70-E488-4100-BE81-4731C0B7F4F6}" type="presOf" srcId="{B7F14535-2933-4ED9-9C78-BAD67DAE3E70}" destId="{47AD6A5B-5A75-4350-BEB5-AF7C60B8E944}" srcOrd="0" destOrd="0" presId="urn:microsoft.com/office/officeart/2005/8/layout/hList3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52F9E5CC-FEA9-4E04-A2A9-060AB280F1D6}" type="presOf" srcId="{3EAB2093-1294-445E-87BD-68502D823A5B}" destId="{9BF7F3C8-51D9-418A-A7A3-895742FD971C}" srcOrd="0" destOrd="0" presId="urn:microsoft.com/office/officeart/2005/8/layout/hList3"/>
    <dgm:cxn modelId="{2FDAF37C-938F-4AD0-BBCB-5E836864BC03}" type="presParOf" srcId="{47AD6A5B-5A75-4350-BEB5-AF7C60B8E944}" destId="{AD0372BC-75CC-4A03-9E62-D93F49CF6717}" srcOrd="0" destOrd="0" presId="urn:microsoft.com/office/officeart/2005/8/layout/hList3"/>
    <dgm:cxn modelId="{ADB2BD4B-0288-4B2C-846F-905D009997D4}" type="presParOf" srcId="{47AD6A5B-5A75-4350-BEB5-AF7C60B8E944}" destId="{EDFE5DED-0A69-4CA4-BD5B-AF7729D69646}" srcOrd="1" destOrd="0" presId="urn:microsoft.com/office/officeart/2005/8/layout/hList3"/>
    <dgm:cxn modelId="{3FFA3812-2624-415E-83A7-D9DFAD09033C}" type="presParOf" srcId="{EDFE5DED-0A69-4CA4-BD5B-AF7729D69646}" destId="{9BF7F3C8-51D9-418A-A7A3-895742FD971C}" srcOrd="0" destOrd="0" presId="urn:microsoft.com/office/officeart/2005/8/layout/hList3"/>
    <dgm:cxn modelId="{190A57B6-7317-466A-BAE9-C2FD5D7FB494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b="1" dirty="0" smtClean="0"/>
            <a:t>VC4Africa’s survey </a:t>
          </a:r>
          <a:endParaRPr lang="en-GB" sz="2600" b="1" i="0" dirty="0"/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3EAB2093-1294-445E-87BD-68502D823A5B}">
      <dgm:prSet custT="1"/>
      <dgm:spPr/>
      <dgm:t>
        <a:bodyPr/>
        <a:lstStyle/>
        <a:p>
          <a:r>
            <a:rPr lang="en-US" sz="2000" dirty="0" smtClean="0"/>
            <a:t>2011 looked like a down year for most companies and there might be a correlation to broader economic factors i.e. The global recession</a:t>
          </a:r>
          <a:endParaRPr lang="fr-BE" sz="2000" dirty="0" smtClean="0"/>
        </a:p>
        <a:p>
          <a:r>
            <a:rPr lang="en-US" sz="2000" dirty="0" smtClean="0"/>
            <a:t>It might be true that companies secure a higher % of grant funding at the earlier stages of their development, but the evidence is not conclusive</a:t>
          </a:r>
          <a:endParaRPr lang="fr-BE" sz="2000" dirty="0" smtClean="0"/>
        </a:p>
        <a:p>
          <a:r>
            <a:rPr lang="en-US" sz="2000" dirty="0" smtClean="0"/>
            <a:t>It will be interesting to see what trends emerge given larger data sets showing how company’s mature over longer periods of time</a:t>
          </a:r>
          <a:endParaRPr lang="fr-BE" sz="2000" dirty="0"/>
        </a:p>
      </dgm:t>
    </dgm:pt>
    <dgm:pt modelId="{7F738A22-EF57-48BA-821D-EEF41B3D1880}" type="parTrans" cxnId="{C1391B9B-3164-45A4-8FF5-A65185E95B25}">
      <dgm:prSet/>
      <dgm:spPr/>
      <dgm:t>
        <a:bodyPr/>
        <a:lstStyle/>
        <a:p>
          <a:endParaRPr lang="en-GB"/>
        </a:p>
      </dgm:t>
    </dgm:pt>
    <dgm:pt modelId="{4A67FF6A-2C76-49B4-BF23-D460C5B36A1B}" type="sibTrans" cxnId="{C1391B9B-3164-45A4-8FF5-A65185E95B25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84547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</dgm:pt>
    <dgm:pt modelId="{9BF7F3C8-51D9-418A-A7A3-895742FD971C}" type="pres">
      <dgm:prSet presAssocID="{66846B73-0D47-453B-BF58-74EE34EFF450}" presName="pillar1" presStyleLbl="node1" presStyleIdx="0" presStyleCnt="1" custScaleX="338454" custScaleY="10822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</dgm:pt>
  </dgm:ptLst>
  <dgm:cxnLst>
    <dgm:cxn modelId="{C1391B9B-3164-45A4-8FF5-A65185E95B25}" srcId="{66846B73-0D47-453B-BF58-74EE34EFF450}" destId="{3EAB2093-1294-445E-87BD-68502D823A5B}" srcOrd="0" destOrd="0" parTransId="{7F738A22-EF57-48BA-821D-EEF41B3D1880}" sibTransId="{4A67FF6A-2C76-49B4-BF23-D460C5B36A1B}"/>
    <dgm:cxn modelId="{B1D32CA6-4C49-4598-9F88-0D65FB322148}" type="presOf" srcId="{66846B73-0D47-453B-BF58-74EE34EFF450}" destId="{AD0372BC-75CC-4A03-9E62-D93F49CF6717}" srcOrd="0" destOrd="0" presId="urn:microsoft.com/office/officeart/2005/8/layout/hList3"/>
    <dgm:cxn modelId="{33DE972E-5CF6-4BDD-9AF4-7FBE57671371}" type="presOf" srcId="{3EAB2093-1294-445E-87BD-68502D823A5B}" destId="{9BF7F3C8-51D9-418A-A7A3-895742FD971C}" srcOrd="0" destOrd="0" presId="urn:microsoft.com/office/officeart/2005/8/layout/hList3"/>
    <dgm:cxn modelId="{B552AFA5-B72C-4B81-B161-72B44A5909D0}" type="presOf" srcId="{B7F14535-2933-4ED9-9C78-BAD67DAE3E70}" destId="{47AD6A5B-5A75-4350-BEB5-AF7C60B8E944}" srcOrd="0" destOrd="0" presId="urn:microsoft.com/office/officeart/2005/8/layout/hList3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031291BD-38B6-49FF-BCE5-AA4193DEFB31}" type="presParOf" srcId="{47AD6A5B-5A75-4350-BEB5-AF7C60B8E944}" destId="{AD0372BC-75CC-4A03-9E62-D93F49CF6717}" srcOrd="0" destOrd="0" presId="urn:microsoft.com/office/officeart/2005/8/layout/hList3"/>
    <dgm:cxn modelId="{C0A94420-0A10-4CD9-ADDD-4A2DEE5F4051}" type="presParOf" srcId="{47AD6A5B-5A75-4350-BEB5-AF7C60B8E944}" destId="{EDFE5DED-0A69-4CA4-BD5B-AF7729D69646}" srcOrd="1" destOrd="0" presId="urn:microsoft.com/office/officeart/2005/8/layout/hList3"/>
    <dgm:cxn modelId="{964FA588-A153-4C39-8F9C-D0A2272F9BDC}" type="presParOf" srcId="{EDFE5DED-0A69-4CA4-BD5B-AF7729D69646}" destId="{9BF7F3C8-51D9-418A-A7A3-895742FD971C}" srcOrd="0" destOrd="0" presId="urn:microsoft.com/office/officeart/2005/8/layout/hList3"/>
    <dgm:cxn modelId="{C0AF9348-8BA8-48AB-8C6C-6CF72F95334F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b="1" dirty="0" smtClean="0"/>
            <a:t>VC4Africa’s survey </a:t>
          </a:r>
          <a:endParaRPr lang="en-GB" sz="2600" b="1" i="0" dirty="0"/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3EAB2093-1294-445E-87BD-68502D823A5B}">
      <dgm:prSet custT="1"/>
      <dgm:spPr/>
      <dgm:t>
        <a:bodyPr/>
        <a:lstStyle/>
        <a:p>
          <a:r>
            <a:rPr lang="en-US" sz="2000" dirty="0" smtClean="0"/>
            <a:t>The mean and average value of invested capital per venture differs considerably. This implies a significant impact due to a few outliers. Therefore these outcomes have to be treated carefully</a:t>
          </a:r>
          <a:endParaRPr lang="fr-BE" sz="2000" dirty="0" smtClean="0"/>
        </a:p>
        <a:p>
          <a:r>
            <a:rPr lang="en-US" sz="2000" dirty="0" smtClean="0"/>
            <a:t>The top five investment sectors consists of: Technology &amp; ICT, Internet &amp; Mobile, Energy, Agriculture and Retail</a:t>
          </a:r>
          <a:endParaRPr lang="fr-BE" sz="2000" dirty="0" smtClean="0"/>
        </a:p>
        <a:p>
          <a:r>
            <a:rPr lang="en-US" sz="2000" dirty="0" smtClean="0"/>
            <a:t>In the top five investment sectors the average investment per venture ranges between 100K and 250K, agriculture and energy being more capital intensive</a:t>
          </a:r>
          <a:endParaRPr lang="fr-BE" sz="2000" dirty="0"/>
        </a:p>
      </dgm:t>
    </dgm:pt>
    <dgm:pt modelId="{7F738A22-EF57-48BA-821D-EEF41B3D1880}" type="parTrans" cxnId="{C1391B9B-3164-45A4-8FF5-A65185E95B25}">
      <dgm:prSet/>
      <dgm:spPr/>
      <dgm:t>
        <a:bodyPr/>
        <a:lstStyle/>
        <a:p>
          <a:endParaRPr lang="en-GB"/>
        </a:p>
      </dgm:t>
    </dgm:pt>
    <dgm:pt modelId="{4A67FF6A-2C76-49B4-BF23-D460C5B36A1B}" type="sibTrans" cxnId="{C1391B9B-3164-45A4-8FF5-A65185E95B25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84547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</dgm:pt>
    <dgm:pt modelId="{9BF7F3C8-51D9-418A-A7A3-895742FD971C}" type="pres">
      <dgm:prSet presAssocID="{66846B73-0D47-453B-BF58-74EE34EFF450}" presName="pillar1" presStyleLbl="node1" presStyleIdx="0" presStyleCnt="1" custScaleX="338454" custScaleY="10822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</dgm:pt>
  </dgm:ptLst>
  <dgm:cxnLst>
    <dgm:cxn modelId="{E6181516-B89D-403C-BAF0-9A836B26D18F}" type="presOf" srcId="{3EAB2093-1294-445E-87BD-68502D823A5B}" destId="{9BF7F3C8-51D9-418A-A7A3-895742FD971C}" srcOrd="0" destOrd="0" presId="urn:microsoft.com/office/officeart/2005/8/layout/hList3"/>
    <dgm:cxn modelId="{C1391B9B-3164-45A4-8FF5-A65185E95B25}" srcId="{66846B73-0D47-453B-BF58-74EE34EFF450}" destId="{3EAB2093-1294-445E-87BD-68502D823A5B}" srcOrd="0" destOrd="0" parTransId="{7F738A22-EF57-48BA-821D-EEF41B3D1880}" sibTransId="{4A67FF6A-2C76-49B4-BF23-D460C5B36A1B}"/>
    <dgm:cxn modelId="{91B9D348-9438-4B8D-98A0-A285D1DB08E2}" type="presOf" srcId="{66846B73-0D47-453B-BF58-74EE34EFF450}" destId="{AD0372BC-75CC-4A03-9E62-D93F49CF6717}" srcOrd="0" destOrd="0" presId="urn:microsoft.com/office/officeart/2005/8/layout/hList3"/>
    <dgm:cxn modelId="{FBEFBC40-9303-465E-80FD-47AA6A72A8BE}" type="presOf" srcId="{B7F14535-2933-4ED9-9C78-BAD67DAE3E70}" destId="{47AD6A5B-5A75-4350-BEB5-AF7C60B8E944}" srcOrd="0" destOrd="0" presId="urn:microsoft.com/office/officeart/2005/8/layout/hList3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A9E827E5-BF2E-45E9-A0AC-EFC3106CF2EF}" type="presParOf" srcId="{47AD6A5B-5A75-4350-BEB5-AF7C60B8E944}" destId="{AD0372BC-75CC-4A03-9E62-D93F49CF6717}" srcOrd="0" destOrd="0" presId="urn:microsoft.com/office/officeart/2005/8/layout/hList3"/>
    <dgm:cxn modelId="{AE95748A-4E5C-48F2-A313-D108C2FEDA17}" type="presParOf" srcId="{47AD6A5B-5A75-4350-BEB5-AF7C60B8E944}" destId="{EDFE5DED-0A69-4CA4-BD5B-AF7729D69646}" srcOrd="1" destOrd="0" presId="urn:microsoft.com/office/officeart/2005/8/layout/hList3"/>
    <dgm:cxn modelId="{833C66E8-DAA2-489C-9F82-8B5FC9B7ADFF}" type="presParOf" srcId="{EDFE5DED-0A69-4CA4-BD5B-AF7729D69646}" destId="{9BF7F3C8-51D9-418A-A7A3-895742FD971C}" srcOrd="0" destOrd="0" presId="urn:microsoft.com/office/officeart/2005/8/layout/hList3"/>
    <dgm:cxn modelId="{569092DD-185A-4A04-B0E6-EE2974ACAFBF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altLang="fr-FR" sz="2400" b="1" dirty="0" smtClean="0">
              <a:latin typeface="Arial" charset="0"/>
              <a:ea typeface="ＭＳ Ｐゴシック" pitchFamily="34" charset="-128"/>
              <a:cs typeface="Arial" charset="0"/>
            </a:rPr>
            <a:t>EBAN/ABAN Incubation Areas </a:t>
          </a:r>
          <a:endParaRPr lang="en-GB" sz="2400" b="1" dirty="0" smtClean="0"/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D79C573F-C06A-40B6-9F67-5F9BD98A2BE4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800" dirty="0" smtClean="0"/>
        </a:p>
      </dgm:t>
    </dgm:pt>
    <dgm:pt modelId="{D001228C-3582-4AB5-AAB3-0CEBEB470A05}" type="parTrans" cxnId="{59A30A80-EBBA-45C1-9722-2BBD86E6356A}">
      <dgm:prSet/>
      <dgm:spPr/>
      <dgm:t>
        <a:bodyPr/>
        <a:lstStyle/>
        <a:p>
          <a:endParaRPr lang="en-GB"/>
        </a:p>
      </dgm:t>
    </dgm:pt>
    <dgm:pt modelId="{CB439DFE-EA54-4173-9FB0-307482331B41}" type="sibTrans" cxnId="{59A30A80-EBBA-45C1-9722-2BBD86E6356A}">
      <dgm:prSet/>
      <dgm:spPr/>
      <dgm:t>
        <a:bodyPr/>
        <a:lstStyle/>
        <a:p>
          <a:endParaRPr lang="en-GB"/>
        </a:p>
      </dgm:t>
    </dgm:pt>
    <dgm:pt modelId="{D52C9F4B-9CDF-4EB8-9E89-A6FB3F15EE54}">
      <dgm:prSet custT="1"/>
      <dgm:spPr/>
      <dgm:t>
        <a:bodyPr/>
        <a:lstStyle/>
        <a:p>
          <a:r>
            <a:rPr lang="en-GB" sz="2100" b="1" dirty="0" smtClean="0"/>
            <a:t>Business Angels Club Development</a:t>
          </a:r>
          <a:endParaRPr lang="fr-BE" sz="2100" b="1" dirty="0"/>
        </a:p>
      </dgm:t>
    </dgm:pt>
    <dgm:pt modelId="{FAC8E332-0089-40D2-882C-5D7DB81E9957}" type="parTrans" cxnId="{354A2AB1-929B-4B5D-8A03-21A2B17C1EE4}">
      <dgm:prSet/>
      <dgm:spPr/>
      <dgm:t>
        <a:bodyPr/>
        <a:lstStyle/>
        <a:p>
          <a:endParaRPr lang="en-GB"/>
        </a:p>
      </dgm:t>
    </dgm:pt>
    <dgm:pt modelId="{E2D9DEFF-0C1F-4B18-9BE0-CE04029A86D6}" type="sibTrans" cxnId="{354A2AB1-929B-4B5D-8A03-21A2B17C1EE4}">
      <dgm:prSet/>
      <dgm:spPr/>
      <dgm:t>
        <a:bodyPr/>
        <a:lstStyle/>
        <a:p>
          <a:endParaRPr lang="en-GB"/>
        </a:p>
      </dgm:t>
    </dgm:pt>
    <dgm:pt modelId="{E3E9DB44-EF93-42F3-A926-935D69A9DC8C}">
      <dgm:prSet custT="1"/>
      <dgm:spPr/>
      <dgm:t>
        <a:bodyPr/>
        <a:lstStyle/>
        <a:p>
          <a:r>
            <a:rPr lang="en-GB" sz="2100" b="1" dirty="0" smtClean="0"/>
            <a:t>Training</a:t>
          </a:r>
          <a:r>
            <a:rPr lang="en-GB" sz="2100" dirty="0" smtClean="0"/>
            <a:t> </a:t>
          </a:r>
          <a:endParaRPr lang="fr-BE" sz="2100" dirty="0"/>
        </a:p>
      </dgm:t>
    </dgm:pt>
    <dgm:pt modelId="{C5AC9604-7BC0-413F-9DCE-848A13CF2497}" type="parTrans" cxnId="{075466B1-DF4A-45A0-A6B1-CFBC4E0312F8}">
      <dgm:prSet/>
      <dgm:spPr/>
      <dgm:t>
        <a:bodyPr/>
        <a:lstStyle/>
        <a:p>
          <a:endParaRPr lang="en-GB"/>
        </a:p>
      </dgm:t>
    </dgm:pt>
    <dgm:pt modelId="{CF65B39B-FEE4-4AA0-90BA-5C46DBAF8627}" type="sibTrans" cxnId="{075466B1-DF4A-45A0-A6B1-CFBC4E0312F8}">
      <dgm:prSet/>
      <dgm:spPr/>
      <dgm:t>
        <a:bodyPr/>
        <a:lstStyle/>
        <a:p>
          <a:endParaRPr lang="en-GB"/>
        </a:p>
      </dgm:t>
    </dgm:pt>
    <dgm:pt modelId="{68293134-20A2-4342-8BB2-06FADA2003DA}">
      <dgm:prSet custT="1"/>
      <dgm:spPr/>
      <dgm:t>
        <a:bodyPr/>
        <a:lstStyle/>
        <a:p>
          <a:r>
            <a:rPr lang="en-GB" sz="2100" b="1" dirty="0" smtClean="0"/>
            <a:t>ABAN angel investment immersion in Europe</a:t>
          </a:r>
          <a:endParaRPr lang="fr-BE" sz="2100" b="1" dirty="0"/>
        </a:p>
      </dgm:t>
    </dgm:pt>
    <dgm:pt modelId="{ED1B5BD7-9F2A-4574-A127-33EE51CAB245}" type="parTrans" cxnId="{91318D9C-6E1D-4393-8CF4-80EEFE6A6B0C}">
      <dgm:prSet/>
      <dgm:spPr/>
      <dgm:t>
        <a:bodyPr/>
        <a:lstStyle/>
        <a:p>
          <a:endParaRPr lang="en-GB"/>
        </a:p>
      </dgm:t>
    </dgm:pt>
    <dgm:pt modelId="{6ED4685D-6AA9-4C18-AC92-4EC9E8FF5C9E}" type="sibTrans" cxnId="{91318D9C-6E1D-4393-8CF4-80EEFE6A6B0C}">
      <dgm:prSet/>
      <dgm:spPr/>
      <dgm:t>
        <a:bodyPr/>
        <a:lstStyle/>
        <a:p>
          <a:endParaRPr lang="en-GB"/>
        </a:p>
      </dgm:t>
    </dgm:pt>
    <dgm:pt modelId="{27739999-EED8-45BF-B139-170543E69E73}">
      <dgm:prSet custT="1"/>
      <dgm:spPr/>
      <dgm:t>
        <a:bodyPr/>
        <a:lstStyle/>
        <a:p>
          <a:r>
            <a:rPr lang="en-GB" sz="2100" b="1" dirty="0" smtClean="0"/>
            <a:t> Resources</a:t>
          </a:r>
          <a:endParaRPr lang="fr-BE" sz="2100" b="1" dirty="0"/>
        </a:p>
      </dgm:t>
    </dgm:pt>
    <dgm:pt modelId="{990958C7-A4C4-463F-9321-3EF607F551A1}" type="parTrans" cxnId="{FBE98F18-89A5-4574-97A6-C060AA780D23}">
      <dgm:prSet/>
      <dgm:spPr/>
      <dgm:t>
        <a:bodyPr/>
        <a:lstStyle/>
        <a:p>
          <a:endParaRPr lang="en-GB"/>
        </a:p>
      </dgm:t>
    </dgm:pt>
    <dgm:pt modelId="{5F8A4038-4924-4347-81BD-D82BA3A4B98A}" type="sibTrans" cxnId="{FBE98F18-89A5-4574-97A6-C060AA780D23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84547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</dgm:pt>
    <dgm:pt modelId="{9BF7F3C8-51D9-418A-A7A3-895742FD971C}" type="pres">
      <dgm:prSet presAssocID="{66846B73-0D47-453B-BF58-74EE34EFF450}" presName="pillar1" presStyleLbl="node1" presStyleIdx="0" presStyleCnt="5" custFlipHor="1" custScaleX="55059" custScaleY="1060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81AD6BD-08D4-4D28-8DB9-F85300F478A0}" type="pres">
      <dgm:prSet presAssocID="{D52C9F4B-9CDF-4EB8-9E89-A6FB3F15EE54}" presName="pillarX" presStyleLbl="node1" presStyleIdx="1" presStyleCnt="5" custScaleX="2000000" custScaleY="107937" custLinFactX="-94145" custLinFactNeighborX="-100000" custLinFactNeighborY="-144">
        <dgm:presLayoutVars>
          <dgm:bulletEnabled val="1"/>
        </dgm:presLayoutVars>
      </dgm:prSet>
      <dgm:spPr/>
    </dgm:pt>
    <dgm:pt modelId="{DDFD2598-5C1E-4F51-8F67-D37BDBF43F90}" type="pres">
      <dgm:prSet presAssocID="{E3E9DB44-EF93-42F3-A926-935D69A9DC8C}" presName="pillarX" presStyleLbl="node1" presStyleIdx="2" presStyleCnt="5" custScaleX="2000000" custScaleY="107937" custLinFactX="-94145" custLinFactNeighborX="-100000" custLinFactNeighborY="-144">
        <dgm:presLayoutVars>
          <dgm:bulletEnabled val="1"/>
        </dgm:presLayoutVars>
      </dgm:prSet>
      <dgm:spPr/>
    </dgm:pt>
    <dgm:pt modelId="{13A79ED9-EAA6-42A7-81D9-48BFA947BA47}" type="pres">
      <dgm:prSet presAssocID="{68293134-20A2-4342-8BB2-06FADA2003DA}" presName="pillarX" presStyleLbl="node1" presStyleIdx="3" presStyleCnt="5" custScaleX="2000000" custScaleY="107937" custLinFactX="-94145" custLinFactNeighborX="-100000" custLinFactNeighborY="-144">
        <dgm:presLayoutVars>
          <dgm:bulletEnabled val="1"/>
        </dgm:presLayoutVars>
      </dgm:prSet>
      <dgm:spPr/>
    </dgm:pt>
    <dgm:pt modelId="{98654110-2747-47EB-A8ED-73A7EF5D61A6}" type="pres">
      <dgm:prSet presAssocID="{27739999-EED8-45BF-B139-170543E69E73}" presName="pillarX" presStyleLbl="node1" presStyleIdx="4" presStyleCnt="5" custScaleX="2000000" custScaleY="107937" custLinFactX="-94145" custLinFactNeighborX="-100000" custLinFactNeighborY="-14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</dgm:pt>
  </dgm:ptLst>
  <dgm:cxnLst>
    <dgm:cxn modelId="{075466B1-DF4A-45A0-A6B1-CFBC4E0312F8}" srcId="{66846B73-0D47-453B-BF58-74EE34EFF450}" destId="{E3E9DB44-EF93-42F3-A926-935D69A9DC8C}" srcOrd="2" destOrd="0" parTransId="{C5AC9604-7BC0-413F-9DCE-848A13CF2497}" sibTransId="{CF65B39B-FEE4-4AA0-90BA-5C46DBAF8627}"/>
    <dgm:cxn modelId="{CBE1ABC2-BAF1-49AA-A1A8-758A601279EB}" type="presOf" srcId="{68293134-20A2-4342-8BB2-06FADA2003DA}" destId="{13A79ED9-EAA6-42A7-81D9-48BFA947BA47}" srcOrd="0" destOrd="0" presId="urn:microsoft.com/office/officeart/2005/8/layout/hList3"/>
    <dgm:cxn modelId="{59A30A80-EBBA-45C1-9722-2BBD86E6356A}" srcId="{66846B73-0D47-453B-BF58-74EE34EFF450}" destId="{D79C573F-C06A-40B6-9F67-5F9BD98A2BE4}" srcOrd="0" destOrd="0" parTransId="{D001228C-3582-4AB5-AAB3-0CEBEB470A05}" sibTransId="{CB439DFE-EA54-4173-9FB0-307482331B41}"/>
    <dgm:cxn modelId="{2F6E1BAA-85B1-444F-A683-4EED11230CB8}" type="presOf" srcId="{B7F14535-2933-4ED9-9C78-BAD67DAE3E70}" destId="{47AD6A5B-5A75-4350-BEB5-AF7C60B8E944}" srcOrd="0" destOrd="0" presId="urn:microsoft.com/office/officeart/2005/8/layout/hList3"/>
    <dgm:cxn modelId="{DE1D20E8-C07C-4DC8-AB95-DE017A6E6E23}" type="presOf" srcId="{66846B73-0D47-453B-BF58-74EE34EFF450}" destId="{AD0372BC-75CC-4A03-9E62-D93F49CF6717}" srcOrd="0" destOrd="0" presId="urn:microsoft.com/office/officeart/2005/8/layout/hList3"/>
    <dgm:cxn modelId="{354A2AB1-929B-4B5D-8A03-21A2B17C1EE4}" srcId="{66846B73-0D47-453B-BF58-74EE34EFF450}" destId="{D52C9F4B-9CDF-4EB8-9E89-A6FB3F15EE54}" srcOrd="1" destOrd="0" parTransId="{FAC8E332-0089-40D2-882C-5D7DB81E9957}" sibTransId="{E2D9DEFF-0C1F-4B18-9BE0-CE04029A86D6}"/>
    <dgm:cxn modelId="{FBE98F18-89A5-4574-97A6-C060AA780D23}" srcId="{66846B73-0D47-453B-BF58-74EE34EFF450}" destId="{27739999-EED8-45BF-B139-170543E69E73}" srcOrd="4" destOrd="0" parTransId="{990958C7-A4C4-463F-9321-3EF607F551A1}" sibTransId="{5F8A4038-4924-4347-81BD-D82BA3A4B98A}"/>
    <dgm:cxn modelId="{86F5CA00-97A0-43AE-9287-453044034D02}" type="presOf" srcId="{27739999-EED8-45BF-B139-170543E69E73}" destId="{98654110-2747-47EB-A8ED-73A7EF5D61A6}" srcOrd="0" destOrd="0" presId="urn:microsoft.com/office/officeart/2005/8/layout/hList3"/>
    <dgm:cxn modelId="{91318D9C-6E1D-4393-8CF4-80EEFE6A6B0C}" srcId="{66846B73-0D47-453B-BF58-74EE34EFF450}" destId="{68293134-20A2-4342-8BB2-06FADA2003DA}" srcOrd="3" destOrd="0" parTransId="{ED1B5BD7-9F2A-4574-A127-33EE51CAB245}" sibTransId="{6ED4685D-6AA9-4C18-AC92-4EC9E8FF5C9E}"/>
    <dgm:cxn modelId="{2E46959C-A190-4291-B97F-B957DCCD8C3A}" type="presOf" srcId="{D52C9F4B-9CDF-4EB8-9E89-A6FB3F15EE54}" destId="{281AD6BD-08D4-4D28-8DB9-F85300F478A0}" srcOrd="0" destOrd="0" presId="urn:microsoft.com/office/officeart/2005/8/layout/hList3"/>
    <dgm:cxn modelId="{78B4281D-FEE4-4F5F-8637-257076E9F7BB}" type="presOf" srcId="{E3E9DB44-EF93-42F3-A926-935D69A9DC8C}" destId="{DDFD2598-5C1E-4F51-8F67-D37BDBF43F90}" srcOrd="0" destOrd="0" presId="urn:microsoft.com/office/officeart/2005/8/layout/hList3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2932C3E2-6F75-4BA9-8303-195063B36D9B}" type="presOf" srcId="{D79C573F-C06A-40B6-9F67-5F9BD98A2BE4}" destId="{9BF7F3C8-51D9-418A-A7A3-895742FD971C}" srcOrd="0" destOrd="0" presId="urn:microsoft.com/office/officeart/2005/8/layout/hList3"/>
    <dgm:cxn modelId="{5968E07C-6E62-4341-B856-F55F2157EB3F}" type="presParOf" srcId="{47AD6A5B-5A75-4350-BEB5-AF7C60B8E944}" destId="{AD0372BC-75CC-4A03-9E62-D93F49CF6717}" srcOrd="0" destOrd="0" presId="urn:microsoft.com/office/officeart/2005/8/layout/hList3"/>
    <dgm:cxn modelId="{DA1A46D5-00C5-40D7-9465-EE29F428FD3A}" type="presParOf" srcId="{47AD6A5B-5A75-4350-BEB5-AF7C60B8E944}" destId="{EDFE5DED-0A69-4CA4-BD5B-AF7729D69646}" srcOrd="1" destOrd="0" presId="urn:microsoft.com/office/officeart/2005/8/layout/hList3"/>
    <dgm:cxn modelId="{1DE9C770-9031-46DB-81D4-31BA7FA39F18}" type="presParOf" srcId="{EDFE5DED-0A69-4CA4-BD5B-AF7729D69646}" destId="{9BF7F3C8-51D9-418A-A7A3-895742FD971C}" srcOrd="0" destOrd="0" presId="urn:microsoft.com/office/officeart/2005/8/layout/hList3"/>
    <dgm:cxn modelId="{D4B05D61-BBFC-4029-89D2-E798586C25D1}" type="presParOf" srcId="{EDFE5DED-0A69-4CA4-BD5B-AF7729D69646}" destId="{281AD6BD-08D4-4D28-8DB9-F85300F478A0}" srcOrd="1" destOrd="0" presId="urn:microsoft.com/office/officeart/2005/8/layout/hList3"/>
    <dgm:cxn modelId="{47D31EC1-877C-4255-BDCD-88A2CBC1A6A8}" type="presParOf" srcId="{EDFE5DED-0A69-4CA4-BD5B-AF7729D69646}" destId="{DDFD2598-5C1E-4F51-8F67-D37BDBF43F90}" srcOrd="2" destOrd="0" presId="urn:microsoft.com/office/officeart/2005/8/layout/hList3"/>
    <dgm:cxn modelId="{353A1E9E-217E-4CD4-97B4-C4554C2C6E87}" type="presParOf" srcId="{EDFE5DED-0A69-4CA4-BD5B-AF7729D69646}" destId="{13A79ED9-EAA6-42A7-81D9-48BFA947BA47}" srcOrd="3" destOrd="0" presId="urn:microsoft.com/office/officeart/2005/8/layout/hList3"/>
    <dgm:cxn modelId="{C8BA47A9-1FB0-443B-AEDF-BF17FA039F75}" type="presParOf" srcId="{EDFE5DED-0A69-4CA4-BD5B-AF7729D69646}" destId="{98654110-2747-47EB-A8ED-73A7EF5D61A6}" srcOrd="4" destOrd="0" presId="urn:microsoft.com/office/officeart/2005/8/layout/hList3"/>
    <dgm:cxn modelId="{D845DF24-694E-4477-A050-A38528C4ACBE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600" b="1" dirty="0" smtClean="0"/>
            <a:t>Business Angels Club Development </a:t>
          </a:r>
          <a:endParaRPr lang="en-GB" sz="2600" b="1" dirty="0" smtClean="0"/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D79C573F-C06A-40B6-9F67-5F9BD98A2BE4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dirty="0" smtClean="0"/>
            <a:t>Business Angels Club development guide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0" dirty="0" smtClean="0"/>
            <a:t>Co-Development of the EBAN/ABAN joint guide for the </a:t>
          </a:r>
          <a:r>
            <a:rPr lang="en-GB" sz="1800" b="0" u="sng" dirty="0" smtClean="0"/>
            <a:t>development of business angels club in the region</a:t>
          </a:r>
          <a:r>
            <a:rPr lang="en-GB" sz="1800" b="0" dirty="0" smtClean="0"/>
            <a:t>. A practical guide to set up, grow and increase performance of networks based in  </a:t>
          </a:r>
          <a:r>
            <a:rPr lang="en-GB" sz="1800" b="0" dirty="0" smtClean="0"/>
            <a:t>success </a:t>
          </a:r>
          <a:r>
            <a:rPr lang="en-GB" sz="1800" b="0" dirty="0" smtClean="0"/>
            <a:t>stories adapted to the local and regional situation and momentum.</a:t>
          </a:r>
          <a:endParaRPr lang="en-GB" sz="18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dirty="0" smtClean="0"/>
            <a:t>Standard documents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dirty="0" smtClean="0"/>
            <a:t>Preparation of a set of documents to </a:t>
          </a:r>
          <a:r>
            <a:rPr lang="en-GB" sz="1800" u="sng" dirty="0" smtClean="0"/>
            <a:t>facilitate the creation and management of angel clubs</a:t>
          </a:r>
          <a:r>
            <a:rPr lang="en-GB" sz="1800" dirty="0" smtClean="0"/>
            <a:t> (eg. articles of association, code of conduct…), and to ease the </a:t>
          </a:r>
          <a:r>
            <a:rPr lang="en-GB" sz="1800" u="sng" dirty="0" smtClean="0"/>
            <a:t>investment process </a:t>
          </a:r>
          <a:r>
            <a:rPr lang="en-GB" sz="1800" dirty="0" smtClean="0"/>
            <a:t>from both the club, the investor and the entrepreneur perspective (eg. shareholders’ agreement, IP protection…). Development in partnership with local lawyer experts to ensure validity in different African countries.</a:t>
          </a:r>
        </a:p>
      </dgm:t>
    </dgm:pt>
    <dgm:pt modelId="{D001228C-3582-4AB5-AAB3-0CEBEB470A05}" type="parTrans" cxnId="{59A30A80-EBBA-45C1-9722-2BBD86E6356A}">
      <dgm:prSet/>
      <dgm:spPr/>
      <dgm:t>
        <a:bodyPr/>
        <a:lstStyle/>
        <a:p>
          <a:endParaRPr lang="en-GB"/>
        </a:p>
      </dgm:t>
    </dgm:pt>
    <dgm:pt modelId="{CB439DFE-EA54-4173-9FB0-307482331B41}" type="sibTrans" cxnId="{59A30A80-EBBA-45C1-9722-2BBD86E6356A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84547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</dgm:pt>
    <dgm:pt modelId="{9BF7F3C8-51D9-418A-A7A3-895742FD971C}" type="pres">
      <dgm:prSet presAssocID="{66846B73-0D47-453B-BF58-74EE34EFF450}" presName="pillar1" presStyleLbl="node1" presStyleIdx="0" presStyleCnt="1" custScaleX="338454" custScaleY="10822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</dgm:pt>
  </dgm:ptLst>
  <dgm:cxnLst>
    <dgm:cxn modelId="{A33F282B-6B5D-4637-B46C-FCB4351EFB77}" type="presOf" srcId="{B7F14535-2933-4ED9-9C78-BAD67DAE3E70}" destId="{47AD6A5B-5A75-4350-BEB5-AF7C60B8E944}" srcOrd="0" destOrd="0" presId="urn:microsoft.com/office/officeart/2005/8/layout/hList3"/>
    <dgm:cxn modelId="{59A30A80-EBBA-45C1-9722-2BBD86E6356A}" srcId="{66846B73-0D47-453B-BF58-74EE34EFF450}" destId="{D79C573F-C06A-40B6-9F67-5F9BD98A2BE4}" srcOrd="0" destOrd="0" parTransId="{D001228C-3582-4AB5-AAB3-0CEBEB470A05}" sibTransId="{CB439DFE-EA54-4173-9FB0-307482331B41}"/>
    <dgm:cxn modelId="{F1D91A8A-6BFC-4D3D-ABB2-F1649354E369}" type="presOf" srcId="{66846B73-0D47-453B-BF58-74EE34EFF450}" destId="{AD0372BC-75CC-4A03-9E62-D93F49CF6717}" srcOrd="0" destOrd="0" presId="urn:microsoft.com/office/officeart/2005/8/layout/hList3"/>
    <dgm:cxn modelId="{92A756AE-AC05-49A2-A6EC-E2F5CB3B68F6}" type="presOf" srcId="{D79C573F-C06A-40B6-9F67-5F9BD98A2BE4}" destId="{9BF7F3C8-51D9-418A-A7A3-895742FD971C}" srcOrd="0" destOrd="0" presId="urn:microsoft.com/office/officeart/2005/8/layout/hList3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C6064A93-F96D-49D8-8768-C43774935FB6}" type="presParOf" srcId="{47AD6A5B-5A75-4350-BEB5-AF7C60B8E944}" destId="{AD0372BC-75CC-4A03-9E62-D93F49CF6717}" srcOrd="0" destOrd="0" presId="urn:microsoft.com/office/officeart/2005/8/layout/hList3"/>
    <dgm:cxn modelId="{5F31AD84-DD2F-4420-B9FC-AA194D0D8BC8}" type="presParOf" srcId="{47AD6A5B-5A75-4350-BEB5-AF7C60B8E944}" destId="{EDFE5DED-0A69-4CA4-BD5B-AF7729D69646}" srcOrd="1" destOrd="0" presId="urn:microsoft.com/office/officeart/2005/8/layout/hList3"/>
    <dgm:cxn modelId="{CA70FAC3-B6B9-4B51-B4C0-5E79C91FB9A2}" type="presParOf" srcId="{EDFE5DED-0A69-4CA4-BD5B-AF7729D69646}" destId="{9BF7F3C8-51D9-418A-A7A3-895742FD971C}" srcOrd="0" destOrd="0" presId="urn:microsoft.com/office/officeart/2005/8/layout/hList3"/>
    <dgm:cxn modelId="{FF10A1C4-67AC-4AE6-A9B7-C5792F2D0548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800" b="1" dirty="0" smtClean="0"/>
            <a:t>Training</a:t>
          </a:r>
          <a:endParaRPr lang="en-GB" sz="2800" b="1" dirty="0" smtClean="0"/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D79C573F-C06A-40B6-9F67-5F9BD98A2BE4}">
      <dgm:prSet phldrT="[Texto]"/>
      <dgm:spPr/>
      <dgm:t>
        <a:bodyPr/>
        <a:lstStyle/>
        <a:p>
          <a:pPr algn="ctr"/>
          <a:r>
            <a:rPr lang="en-GB" b="1" dirty="0" smtClean="0"/>
            <a:t>Development of business angels and business angel clubs </a:t>
          </a:r>
          <a:r>
            <a:rPr lang="en-GB" dirty="0" smtClean="0"/>
            <a:t> as per the experience of Europe’s most active networks</a:t>
          </a:r>
        </a:p>
        <a:p>
          <a:pPr algn="ctr"/>
          <a:r>
            <a:rPr lang="en-GB" b="1" dirty="0" smtClean="0"/>
            <a:t>Investor-friendly public policies </a:t>
          </a:r>
          <a:r>
            <a:rPr lang="en-GB" dirty="0" smtClean="0"/>
            <a:t>(eg. tax breaks, co-investment funds to be implemented) </a:t>
          </a:r>
        </a:p>
        <a:p>
          <a:pPr algn="ctr"/>
          <a:r>
            <a:rPr lang="en-GB" b="1" dirty="0" smtClean="0"/>
            <a:t>101 Course on Angel and Early Stage Investment </a:t>
          </a:r>
          <a:r>
            <a:rPr lang="en-GB" dirty="0" smtClean="0"/>
            <a:t>to attract and train early stage investors</a:t>
          </a:r>
        </a:p>
        <a:p>
          <a:pPr algn="ctr"/>
          <a:r>
            <a:rPr lang="en-GB" b="0" dirty="0" smtClean="0"/>
            <a:t>Exclusive </a:t>
          </a:r>
          <a:r>
            <a:rPr lang="en-GB" b="1" dirty="0" smtClean="0"/>
            <a:t>360º interview</a:t>
          </a:r>
          <a:r>
            <a:rPr lang="en-GB" b="0" dirty="0" smtClean="0"/>
            <a:t> </a:t>
          </a:r>
          <a:r>
            <a:rPr lang="en-GB" dirty="0" smtClean="0"/>
            <a:t>with  leading business angels from around Europe, the Middle East, Africa and the </a:t>
          </a:r>
          <a:r>
            <a:rPr lang="en-GB" dirty="0" smtClean="0"/>
            <a:t>world</a:t>
          </a:r>
          <a:endParaRPr lang="en-GB" dirty="0" smtClean="0"/>
        </a:p>
      </dgm:t>
    </dgm:pt>
    <dgm:pt modelId="{D001228C-3582-4AB5-AAB3-0CEBEB470A05}" type="parTrans" cxnId="{59A30A80-EBBA-45C1-9722-2BBD86E6356A}">
      <dgm:prSet/>
      <dgm:spPr/>
      <dgm:t>
        <a:bodyPr/>
        <a:lstStyle/>
        <a:p>
          <a:endParaRPr lang="en-GB"/>
        </a:p>
      </dgm:t>
    </dgm:pt>
    <dgm:pt modelId="{CB439DFE-EA54-4173-9FB0-307482331B41}" type="sibTrans" cxnId="{59A30A80-EBBA-45C1-9722-2BBD86E6356A}">
      <dgm:prSet/>
      <dgm:spPr/>
      <dgm:t>
        <a:bodyPr/>
        <a:lstStyle/>
        <a:p>
          <a:endParaRPr lang="en-GB"/>
        </a:p>
      </dgm:t>
    </dgm:pt>
    <dgm:pt modelId="{C4EEABC7-6956-4B80-9B04-427F352D75A0}">
      <dgm:prSet phldrT="[Texto]"/>
      <dgm:spPr/>
      <dgm:t>
        <a:bodyPr/>
        <a:lstStyle/>
        <a:p>
          <a:r>
            <a:rPr lang="en-GB" b="1" dirty="0" smtClean="0"/>
            <a:t>2-day programmes sparced in time comprising interaction with a larger audience of angel investors and possible visit to clubs in their local environment</a:t>
          </a:r>
        </a:p>
        <a:p>
          <a:r>
            <a:rPr lang="en-GB" dirty="0" smtClean="0"/>
            <a:t>Trainings delivered by EBAN Members and EBAN Secretariat.</a:t>
          </a:r>
          <a:endParaRPr lang="en-GB" i="1" dirty="0" smtClean="0"/>
        </a:p>
      </dgm:t>
    </dgm:pt>
    <dgm:pt modelId="{898870D7-A989-47A2-B904-C89C7135421D}" type="parTrans" cxnId="{4FED8249-364A-4F85-8410-B34B5755CCF7}">
      <dgm:prSet/>
      <dgm:spPr/>
      <dgm:t>
        <a:bodyPr/>
        <a:lstStyle/>
        <a:p>
          <a:endParaRPr lang="en-GB"/>
        </a:p>
      </dgm:t>
    </dgm:pt>
    <dgm:pt modelId="{C287713E-A7BD-4213-A614-5EC3D5924E12}" type="sibTrans" cxnId="{4FED8249-364A-4F85-8410-B34B5755CCF7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96519" custLinFactNeighborY="-2426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</dgm:pt>
    <dgm:pt modelId="{9BF7F3C8-51D9-418A-A7A3-895742FD971C}" type="pres">
      <dgm:prSet presAssocID="{66846B73-0D47-453B-BF58-74EE34EFF450}" presName="pillar1" presStyleLbl="node1" presStyleIdx="0" presStyleCnt="2" custScaleX="2204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D9B8EDA-5504-4251-8E9D-AB8F213BE2DB}" type="pres">
      <dgm:prSet presAssocID="{C4EEABC7-6956-4B80-9B04-427F352D75A0}" presName="pillarX" presStyleLbl="node1" presStyleIdx="1" presStyleCnt="2" custScaleX="1707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</dgm:pt>
  </dgm:ptLst>
  <dgm:cxnLst>
    <dgm:cxn modelId="{59A30A80-EBBA-45C1-9722-2BBD86E6356A}" srcId="{66846B73-0D47-453B-BF58-74EE34EFF450}" destId="{D79C573F-C06A-40B6-9F67-5F9BD98A2BE4}" srcOrd="0" destOrd="0" parTransId="{D001228C-3582-4AB5-AAB3-0CEBEB470A05}" sibTransId="{CB439DFE-EA54-4173-9FB0-307482331B41}"/>
    <dgm:cxn modelId="{44B508F4-E94F-40D9-AA6D-704E0CF9A92A}" type="presOf" srcId="{B7F14535-2933-4ED9-9C78-BAD67DAE3E70}" destId="{47AD6A5B-5A75-4350-BEB5-AF7C60B8E944}" srcOrd="0" destOrd="0" presId="urn:microsoft.com/office/officeart/2005/8/layout/hList3"/>
    <dgm:cxn modelId="{B3416624-B722-426C-A21F-FCD0F1B9CE54}" type="presOf" srcId="{D79C573F-C06A-40B6-9F67-5F9BD98A2BE4}" destId="{9BF7F3C8-51D9-418A-A7A3-895742FD971C}" srcOrd="0" destOrd="0" presId="urn:microsoft.com/office/officeart/2005/8/layout/hList3"/>
    <dgm:cxn modelId="{B37ACE83-5873-4F03-BF92-4F97FDC858D7}" type="presOf" srcId="{C4EEABC7-6956-4B80-9B04-427F352D75A0}" destId="{BD9B8EDA-5504-4251-8E9D-AB8F213BE2DB}" srcOrd="0" destOrd="0" presId="urn:microsoft.com/office/officeart/2005/8/layout/hList3"/>
    <dgm:cxn modelId="{F7A51D78-3015-441F-882F-A025202471E4}" type="presOf" srcId="{66846B73-0D47-453B-BF58-74EE34EFF450}" destId="{AD0372BC-75CC-4A03-9E62-D93F49CF6717}" srcOrd="0" destOrd="0" presId="urn:microsoft.com/office/officeart/2005/8/layout/hList3"/>
    <dgm:cxn modelId="{4FED8249-364A-4F85-8410-B34B5755CCF7}" srcId="{66846B73-0D47-453B-BF58-74EE34EFF450}" destId="{C4EEABC7-6956-4B80-9B04-427F352D75A0}" srcOrd="1" destOrd="0" parTransId="{898870D7-A989-47A2-B904-C89C7135421D}" sibTransId="{C287713E-A7BD-4213-A614-5EC3D5924E12}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9611C4A7-579F-4ED8-B257-14B90E38141C}" type="presParOf" srcId="{47AD6A5B-5A75-4350-BEB5-AF7C60B8E944}" destId="{AD0372BC-75CC-4A03-9E62-D93F49CF6717}" srcOrd="0" destOrd="0" presId="urn:microsoft.com/office/officeart/2005/8/layout/hList3"/>
    <dgm:cxn modelId="{299D4243-EC50-4F87-A11B-174F21B6461A}" type="presParOf" srcId="{47AD6A5B-5A75-4350-BEB5-AF7C60B8E944}" destId="{EDFE5DED-0A69-4CA4-BD5B-AF7729D69646}" srcOrd="1" destOrd="0" presId="urn:microsoft.com/office/officeart/2005/8/layout/hList3"/>
    <dgm:cxn modelId="{08A88862-311A-4754-B536-A1FF2BA82A81}" type="presParOf" srcId="{EDFE5DED-0A69-4CA4-BD5B-AF7729D69646}" destId="{9BF7F3C8-51D9-418A-A7A3-895742FD971C}" srcOrd="0" destOrd="0" presId="urn:microsoft.com/office/officeart/2005/8/layout/hList3"/>
    <dgm:cxn modelId="{0000ECAA-9A7E-4E65-B345-B96B817A5B0B}" type="presParOf" srcId="{EDFE5DED-0A69-4CA4-BD5B-AF7729D69646}" destId="{BD9B8EDA-5504-4251-8E9D-AB8F213BE2DB}" srcOrd="1" destOrd="0" presId="urn:microsoft.com/office/officeart/2005/8/layout/hList3"/>
    <dgm:cxn modelId="{C8A5646A-DEC7-4D90-8087-9B012644F930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400" b="1" dirty="0" smtClean="0"/>
            <a:t>One-week ABAN angel investment immersion in Europe, November 12-19, 2014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b="0" dirty="0" smtClean="0"/>
            <a:t>Study Visit of ABAN members to selected EBAN members and the Winter University</a:t>
          </a:r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D79C573F-C06A-40B6-9F67-5F9BD98A2BE4}">
      <dgm:prSet phldrT="[Texto]" custT="1"/>
      <dgm:spPr/>
      <dgm:t>
        <a:bodyPr/>
        <a:lstStyle/>
        <a:p>
          <a:pPr algn="ctr"/>
          <a:r>
            <a:rPr lang="en-GB" sz="2000" dirty="0" smtClean="0"/>
            <a:t>Participation in EBAN Winter University (17-18 November, Helsinki)</a:t>
          </a:r>
        </a:p>
        <a:p>
          <a:pPr algn="ctr"/>
          <a:r>
            <a:rPr lang="en-GB" sz="2000" dirty="0" smtClean="0"/>
            <a:t>Visit to Europe’s leading early stage investment communities and face-to-face meetings with angel investors, development agencies, startup accelerators, public/ government representatives in addition to EBAN Member Cross Border events</a:t>
          </a:r>
          <a:r>
            <a:rPr lang="en-GB" sz="2000" dirty="0" smtClean="0"/>
            <a:t>.</a:t>
          </a:r>
          <a:endParaRPr lang="en-GB" sz="2000" dirty="0" smtClean="0"/>
        </a:p>
      </dgm:t>
    </dgm:pt>
    <dgm:pt modelId="{D001228C-3582-4AB5-AAB3-0CEBEB470A05}" type="parTrans" cxnId="{59A30A80-EBBA-45C1-9722-2BBD86E6356A}">
      <dgm:prSet/>
      <dgm:spPr/>
      <dgm:t>
        <a:bodyPr/>
        <a:lstStyle/>
        <a:p>
          <a:endParaRPr lang="en-GB"/>
        </a:p>
      </dgm:t>
    </dgm:pt>
    <dgm:pt modelId="{CB439DFE-EA54-4173-9FB0-307482331B41}" type="sibTrans" cxnId="{59A30A80-EBBA-45C1-9722-2BBD86E6356A}">
      <dgm:prSet/>
      <dgm:spPr/>
      <dgm:t>
        <a:bodyPr/>
        <a:lstStyle/>
        <a:p>
          <a:endParaRPr lang="en-GB"/>
        </a:p>
      </dgm:t>
    </dgm:pt>
    <dgm:pt modelId="{C4EEABC7-6956-4B80-9B04-427F352D75A0}">
      <dgm:prSet phldrT="[Texto]" custT="1"/>
      <dgm:spPr/>
      <dgm:t>
        <a:bodyPr/>
        <a:lstStyle/>
        <a:p>
          <a:r>
            <a:rPr lang="en-GB" sz="1800" b="1" dirty="0" smtClean="0"/>
            <a:t>November 12-19, 2014</a:t>
          </a:r>
          <a:r>
            <a:rPr lang="en-GB" sz="1800" dirty="0" smtClean="0"/>
            <a:t/>
          </a:r>
          <a:br>
            <a:rPr lang="en-GB" sz="1800" dirty="0" smtClean="0"/>
          </a:br>
          <a:r>
            <a:rPr lang="en-GB" sz="1800" dirty="0" smtClean="0"/>
            <a:t/>
          </a:r>
          <a:br>
            <a:rPr lang="en-GB" sz="1800" dirty="0" smtClean="0"/>
          </a:br>
          <a:r>
            <a:rPr lang="en-GB" sz="1800" dirty="0" smtClean="0"/>
            <a:t>Helsinki, Finland</a:t>
          </a:r>
        </a:p>
        <a:p>
          <a:r>
            <a:rPr lang="en-GB" sz="1800" dirty="0" smtClean="0"/>
            <a:t>Barcelona, Spain</a:t>
          </a:r>
        </a:p>
        <a:p>
          <a:r>
            <a:rPr lang="en-GB" sz="1800" dirty="0" smtClean="0"/>
            <a:t>Dublin, Ireland</a:t>
          </a:r>
        </a:p>
        <a:p>
          <a:r>
            <a:rPr lang="en-GB" sz="1800" dirty="0" smtClean="0"/>
            <a:t>Nice, France</a:t>
          </a:r>
        </a:p>
        <a:p>
          <a:r>
            <a:rPr lang="en-GB" sz="1800" dirty="0" smtClean="0"/>
            <a:t>…</a:t>
          </a:r>
        </a:p>
        <a:p>
          <a:endParaRPr lang="en-GB" sz="1800" dirty="0" smtClean="0"/>
        </a:p>
      </dgm:t>
    </dgm:pt>
    <dgm:pt modelId="{898870D7-A989-47A2-B904-C89C7135421D}" type="parTrans" cxnId="{4FED8249-364A-4F85-8410-B34B5755CCF7}">
      <dgm:prSet/>
      <dgm:spPr/>
      <dgm:t>
        <a:bodyPr/>
        <a:lstStyle/>
        <a:p>
          <a:endParaRPr lang="en-GB"/>
        </a:p>
      </dgm:t>
    </dgm:pt>
    <dgm:pt modelId="{C287713E-A7BD-4213-A614-5EC3D5924E12}" type="sibTrans" cxnId="{4FED8249-364A-4F85-8410-B34B5755CCF7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123629" custLinFactNeighborX="-352" custLinFactNeighborY="-789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</dgm:pt>
    <dgm:pt modelId="{9BF7F3C8-51D9-418A-A7A3-895742FD971C}" type="pres">
      <dgm:prSet presAssocID="{66846B73-0D47-453B-BF58-74EE34EFF450}" presName="pillar1" presStyleLbl="node1" presStyleIdx="0" presStyleCnt="2" custScaleX="2204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D9B8EDA-5504-4251-8E9D-AB8F213BE2DB}" type="pres">
      <dgm:prSet presAssocID="{C4EEABC7-6956-4B80-9B04-427F352D75A0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</dgm:pt>
  </dgm:ptLst>
  <dgm:cxnLst>
    <dgm:cxn modelId="{59A30A80-EBBA-45C1-9722-2BBD86E6356A}" srcId="{66846B73-0D47-453B-BF58-74EE34EFF450}" destId="{D79C573F-C06A-40B6-9F67-5F9BD98A2BE4}" srcOrd="0" destOrd="0" parTransId="{D001228C-3582-4AB5-AAB3-0CEBEB470A05}" sibTransId="{CB439DFE-EA54-4173-9FB0-307482331B41}"/>
    <dgm:cxn modelId="{6582A2DE-F215-4004-B181-95353E3453FD}" type="presOf" srcId="{C4EEABC7-6956-4B80-9B04-427F352D75A0}" destId="{BD9B8EDA-5504-4251-8E9D-AB8F213BE2DB}" srcOrd="0" destOrd="0" presId="urn:microsoft.com/office/officeart/2005/8/layout/hList3"/>
    <dgm:cxn modelId="{20099023-08DF-4CCA-8E44-A9F1F52A2AC5}" type="presOf" srcId="{66846B73-0D47-453B-BF58-74EE34EFF450}" destId="{AD0372BC-75CC-4A03-9E62-D93F49CF6717}" srcOrd="0" destOrd="0" presId="urn:microsoft.com/office/officeart/2005/8/layout/hList3"/>
    <dgm:cxn modelId="{FF32A8AF-2F33-466A-8922-7EBB9B476C32}" type="presOf" srcId="{B7F14535-2933-4ED9-9C78-BAD67DAE3E70}" destId="{47AD6A5B-5A75-4350-BEB5-AF7C60B8E944}" srcOrd="0" destOrd="0" presId="urn:microsoft.com/office/officeart/2005/8/layout/hList3"/>
    <dgm:cxn modelId="{4FED8249-364A-4F85-8410-B34B5755CCF7}" srcId="{66846B73-0D47-453B-BF58-74EE34EFF450}" destId="{C4EEABC7-6956-4B80-9B04-427F352D75A0}" srcOrd="1" destOrd="0" parTransId="{898870D7-A989-47A2-B904-C89C7135421D}" sibTransId="{C287713E-A7BD-4213-A614-5EC3D5924E12}"/>
    <dgm:cxn modelId="{4D4205B7-3E07-4AAD-AEC3-97A980CA001B}" type="presOf" srcId="{D79C573F-C06A-40B6-9F67-5F9BD98A2BE4}" destId="{9BF7F3C8-51D9-418A-A7A3-895742FD971C}" srcOrd="0" destOrd="0" presId="urn:microsoft.com/office/officeart/2005/8/layout/hList3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BEE0BD53-46B7-4563-A3D0-3C43F61C4162}" type="presParOf" srcId="{47AD6A5B-5A75-4350-BEB5-AF7C60B8E944}" destId="{AD0372BC-75CC-4A03-9E62-D93F49CF6717}" srcOrd="0" destOrd="0" presId="urn:microsoft.com/office/officeart/2005/8/layout/hList3"/>
    <dgm:cxn modelId="{0C3A5CBD-C58D-4F43-AD92-C6686313852F}" type="presParOf" srcId="{47AD6A5B-5A75-4350-BEB5-AF7C60B8E944}" destId="{EDFE5DED-0A69-4CA4-BD5B-AF7729D69646}" srcOrd="1" destOrd="0" presId="urn:microsoft.com/office/officeart/2005/8/layout/hList3"/>
    <dgm:cxn modelId="{075055F2-094C-4CCC-9327-6F6E71304647}" type="presParOf" srcId="{EDFE5DED-0A69-4CA4-BD5B-AF7729D69646}" destId="{9BF7F3C8-51D9-418A-A7A3-895742FD971C}" srcOrd="0" destOrd="0" presId="urn:microsoft.com/office/officeart/2005/8/layout/hList3"/>
    <dgm:cxn modelId="{C9073007-C3F6-4008-B43C-85C6C8766BBB}" type="presParOf" srcId="{EDFE5DED-0A69-4CA4-BD5B-AF7729D69646}" destId="{BD9B8EDA-5504-4251-8E9D-AB8F213BE2DB}" srcOrd="1" destOrd="0" presId="urn:microsoft.com/office/officeart/2005/8/layout/hList3"/>
    <dgm:cxn modelId="{F6A518F8-CD10-4367-BC15-FD4C327E8F67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7F14535-2933-4ED9-9C78-BAD67DAE3E70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66846B73-0D47-453B-BF58-74EE34EFF45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600" b="1" i="0" dirty="0" smtClean="0"/>
            <a:t>Resources</a:t>
          </a:r>
          <a:endParaRPr lang="en-GB" sz="2600" b="1" i="0" dirty="0"/>
        </a:p>
      </dgm:t>
    </dgm:pt>
    <dgm:pt modelId="{9EE9F3CC-8C95-4EBA-9813-14DC2562FF47}" type="parTrans" cxnId="{9AFBCA67-F6BB-4E74-8DAA-265A4F7370A8}">
      <dgm:prSet/>
      <dgm:spPr/>
      <dgm:t>
        <a:bodyPr/>
        <a:lstStyle/>
        <a:p>
          <a:endParaRPr lang="en-GB"/>
        </a:p>
      </dgm:t>
    </dgm:pt>
    <dgm:pt modelId="{EA17FA18-CB4E-4DC6-9BE3-269A40EF2C33}" type="sibTrans" cxnId="{9AFBCA67-F6BB-4E74-8DAA-265A4F7370A8}">
      <dgm:prSet/>
      <dgm:spPr/>
      <dgm:t>
        <a:bodyPr/>
        <a:lstStyle/>
        <a:p>
          <a:endParaRPr lang="en-GB"/>
        </a:p>
      </dgm:t>
    </dgm:pt>
    <dgm:pt modelId="{D79C573F-C06A-40B6-9F67-5F9BD98A2BE4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dirty="0" smtClean="0"/>
            <a:t>EBAN/ABAN Website/ Members’ exclusive area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0" dirty="0" smtClean="0"/>
            <a:t>Access publications, research papers and presentations delivered at EBAN events in the past years as well as all current </a:t>
          </a:r>
          <a:r>
            <a:rPr lang="en-GB" sz="1800" b="0" dirty="0" smtClean="0"/>
            <a:t>documentation</a:t>
          </a:r>
          <a:endParaRPr lang="en-GB" sz="1800" b="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dirty="0" smtClean="0"/>
            <a:t>Webinars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dirty="0" smtClean="0"/>
            <a:t>Participation in EBAN’s monthly webinars on angel investment related topics. Possibility to host exclusive webinars to ABAN members with selected </a:t>
          </a:r>
          <a:r>
            <a:rPr lang="en-GB" sz="1800" dirty="0" smtClean="0"/>
            <a:t>speakers</a:t>
          </a:r>
          <a:endParaRPr lang="en-GB" sz="18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dirty="0" smtClean="0"/>
            <a:t>EBAN/ABAN Flash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dirty="0" smtClean="0"/>
            <a:t>Subscription of EBAN flash with ABAN </a:t>
          </a:r>
          <a:r>
            <a:rPr lang="en-GB" sz="1800" dirty="0" smtClean="0"/>
            <a:t>highlights</a:t>
          </a:r>
          <a:endParaRPr lang="en-GB" sz="18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dirty="0" smtClean="0"/>
            <a:t>LinkedIn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dirty="0" smtClean="0"/>
            <a:t>Participation in EBAN/ABAN LinkedIn Group</a:t>
          </a:r>
        </a:p>
      </dgm:t>
    </dgm:pt>
    <dgm:pt modelId="{D001228C-3582-4AB5-AAB3-0CEBEB470A05}" type="parTrans" cxnId="{59A30A80-EBBA-45C1-9722-2BBD86E6356A}">
      <dgm:prSet/>
      <dgm:spPr/>
      <dgm:t>
        <a:bodyPr/>
        <a:lstStyle/>
        <a:p>
          <a:endParaRPr lang="en-GB"/>
        </a:p>
      </dgm:t>
    </dgm:pt>
    <dgm:pt modelId="{CB439DFE-EA54-4173-9FB0-307482331B41}" type="sibTrans" cxnId="{59A30A80-EBBA-45C1-9722-2BBD86E6356A}">
      <dgm:prSet/>
      <dgm:spPr/>
      <dgm:t>
        <a:bodyPr/>
        <a:lstStyle/>
        <a:p>
          <a:endParaRPr lang="en-GB"/>
        </a:p>
      </dgm:t>
    </dgm:pt>
    <dgm:pt modelId="{47AD6A5B-5A75-4350-BEB5-AF7C60B8E944}" type="pres">
      <dgm:prSet presAssocID="{B7F14535-2933-4ED9-9C78-BAD67DAE3E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0372BC-75CC-4A03-9E62-D93F49CF6717}" type="pres">
      <dgm:prSet presAssocID="{66846B73-0D47-453B-BF58-74EE34EFF450}" presName="roof" presStyleLbl="dkBgShp" presStyleIdx="0" presStyleCnt="2" custScaleY="84547"/>
      <dgm:spPr/>
      <dgm:t>
        <a:bodyPr/>
        <a:lstStyle/>
        <a:p>
          <a:endParaRPr lang="en-GB"/>
        </a:p>
      </dgm:t>
    </dgm:pt>
    <dgm:pt modelId="{EDFE5DED-0A69-4CA4-BD5B-AF7729D69646}" type="pres">
      <dgm:prSet presAssocID="{66846B73-0D47-453B-BF58-74EE34EFF450}" presName="pillars" presStyleCnt="0"/>
      <dgm:spPr/>
    </dgm:pt>
    <dgm:pt modelId="{9BF7F3C8-51D9-418A-A7A3-895742FD971C}" type="pres">
      <dgm:prSet presAssocID="{66846B73-0D47-453B-BF58-74EE34EFF450}" presName="pillar1" presStyleLbl="node1" presStyleIdx="0" presStyleCnt="1" custScaleX="338454" custScaleY="10822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DFC70D-08A2-490A-A60C-355A4B627BEE}" type="pres">
      <dgm:prSet presAssocID="{66846B73-0D47-453B-BF58-74EE34EFF450}" presName="base" presStyleLbl="dkBgShp" presStyleIdx="1" presStyleCnt="2"/>
      <dgm:spPr/>
    </dgm:pt>
  </dgm:ptLst>
  <dgm:cxnLst>
    <dgm:cxn modelId="{4BD99FAC-A180-4EF5-AD30-EBDAE29949F3}" type="presOf" srcId="{D79C573F-C06A-40B6-9F67-5F9BD98A2BE4}" destId="{9BF7F3C8-51D9-418A-A7A3-895742FD971C}" srcOrd="0" destOrd="0" presId="urn:microsoft.com/office/officeart/2005/8/layout/hList3"/>
    <dgm:cxn modelId="{59A30A80-EBBA-45C1-9722-2BBD86E6356A}" srcId="{66846B73-0D47-453B-BF58-74EE34EFF450}" destId="{D79C573F-C06A-40B6-9F67-5F9BD98A2BE4}" srcOrd="0" destOrd="0" parTransId="{D001228C-3582-4AB5-AAB3-0CEBEB470A05}" sibTransId="{CB439DFE-EA54-4173-9FB0-307482331B41}"/>
    <dgm:cxn modelId="{525E1559-EE01-44A5-92DF-2EA842B3BD8C}" type="presOf" srcId="{66846B73-0D47-453B-BF58-74EE34EFF450}" destId="{AD0372BC-75CC-4A03-9E62-D93F49CF6717}" srcOrd="0" destOrd="0" presId="urn:microsoft.com/office/officeart/2005/8/layout/hList3"/>
    <dgm:cxn modelId="{FB7259AA-E23A-4AE0-A7B9-763C7F5615D6}" type="presOf" srcId="{B7F14535-2933-4ED9-9C78-BAD67DAE3E70}" destId="{47AD6A5B-5A75-4350-BEB5-AF7C60B8E944}" srcOrd="0" destOrd="0" presId="urn:microsoft.com/office/officeart/2005/8/layout/hList3"/>
    <dgm:cxn modelId="{9AFBCA67-F6BB-4E74-8DAA-265A4F7370A8}" srcId="{B7F14535-2933-4ED9-9C78-BAD67DAE3E70}" destId="{66846B73-0D47-453B-BF58-74EE34EFF450}" srcOrd="0" destOrd="0" parTransId="{9EE9F3CC-8C95-4EBA-9813-14DC2562FF47}" sibTransId="{EA17FA18-CB4E-4DC6-9BE3-269A40EF2C33}"/>
    <dgm:cxn modelId="{A8E98BEA-E0DE-4478-A265-0E7959B59591}" type="presParOf" srcId="{47AD6A5B-5A75-4350-BEB5-AF7C60B8E944}" destId="{AD0372BC-75CC-4A03-9E62-D93F49CF6717}" srcOrd="0" destOrd="0" presId="urn:microsoft.com/office/officeart/2005/8/layout/hList3"/>
    <dgm:cxn modelId="{FF990D81-1034-4061-B203-38A3DE7758BA}" type="presParOf" srcId="{47AD6A5B-5A75-4350-BEB5-AF7C60B8E944}" destId="{EDFE5DED-0A69-4CA4-BD5B-AF7729D69646}" srcOrd="1" destOrd="0" presId="urn:microsoft.com/office/officeart/2005/8/layout/hList3"/>
    <dgm:cxn modelId="{00A66845-408D-4CB6-AA21-9FC61B99E34B}" type="presParOf" srcId="{EDFE5DED-0A69-4CA4-BD5B-AF7729D69646}" destId="{9BF7F3C8-51D9-418A-A7A3-895742FD971C}" srcOrd="0" destOrd="0" presId="urn:microsoft.com/office/officeart/2005/8/layout/hList3"/>
    <dgm:cxn modelId="{A8295FD8-D772-4391-8EB0-F1A3BC2BC2DF}" type="presParOf" srcId="{47AD6A5B-5A75-4350-BEB5-AF7C60B8E944}" destId="{62DFC70D-08A2-490A-A60C-355A4B627BE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66764"/>
          <a:ext cx="6864424" cy="146113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600" b="1" i="0" kern="1200" dirty="0" smtClean="0"/>
            <a:t> The Context</a:t>
          </a:r>
          <a:endParaRPr lang="en-GB" sz="2600" b="1" i="0" kern="1200" dirty="0"/>
        </a:p>
      </dsp:txBody>
      <dsp:txXfrm>
        <a:off x="0" y="66764"/>
        <a:ext cx="6864424" cy="1461134"/>
      </dsp:txXfrm>
    </dsp:sp>
    <dsp:sp modelId="{9BF7F3C8-51D9-418A-A7A3-895742FD971C}">
      <dsp:nvSpPr>
        <dsp:cNvPr id="0" name=""/>
        <dsp:cNvSpPr/>
      </dsp:nvSpPr>
      <dsp:spPr>
        <a:xfrm>
          <a:off x="592" y="1512176"/>
          <a:ext cx="6863239" cy="39277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Africa is a hot-bed for innovation and a source of world changing solutions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To Realize the potential of the continent’s most promising entrepreneurs resources need to be unlocked i.e. the required network, knowledge and capital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The VC4Africa Community is a global peer-to-peer network where entrepreneurs and investors come together to build great African Success stories</a:t>
          </a:r>
          <a:endParaRPr lang="fr-BE" sz="2200" kern="1200" dirty="0"/>
        </a:p>
      </dsp:txBody>
      <dsp:txXfrm>
        <a:off x="592" y="1512176"/>
        <a:ext cx="6863239" cy="3927705"/>
      </dsp:txXfrm>
    </dsp:sp>
    <dsp:sp modelId="{62DFC70D-08A2-490A-A60C-355A4B627BEE}">
      <dsp:nvSpPr>
        <dsp:cNvPr id="0" name=""/>
        <dsp:cNvSpPr/>
      </dsp:nvSpPr>
      <dsp:spPr>
        <a:xfrm>
          <a:off x="0" y="5290630"/>
          <a:ext cx="6864424" cy="403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72000"/>
          <a:ext cx="6864424" cy="146113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b="1" kern="1200" dirty="0" smtClean="0"/>
            <a:t>VC4Africa’s survey </a:t>
          </a:r>
          <a:endParaRPr lang="en-GB" sz="2600" b="1" i="0" kern="1200" dirty="0"/>
        </a:p>
      </dsp:txBody>
      <dsp:txXfrm>
        <a:off x="0" y="72000"/>
        <a:ext cx="6864424" cy="1461134"/>
      </dsp:txXfrm>
    </dsp:sp>
    <dsp:sp modelId="{9BF7F3C8-51D9-418A-A7A3-895742FD971C}">
      <dsp:nvSpPr>
        <dsp:cNvPr id="0" name=""/>
        <dsp:cNvSpPr/>
      </dsp:nvSpPr>
      <dsp:spPr>
        <a:xfrm>
          <a:off x="4" y="1512176"/>
          <a:ext cx="6863239" cy="38490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Combined, 92 ventures that participated in VC4Africa’s survey were successful in securing nearly USD $12,000,000 in funding</a:t>
          </a:r>
          <a:endParaRPr lang="fr-B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By the second operating year, 64% of the ventures had succeeded in generating revenue</a:t>
          </a:r>
          <a:endParaRPr lang="fr-B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75% of the ventures that join VC4Africa are pre-revenue startups. 25% join as ventures seeking growth and expansion capital</a:t>
          </a:r>
          <a:endParaRPr lang="fr-B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83% of the ventures registered on VC4Africa have an urban focus vs. 17% that have a rural focus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1300" kern="1200" dirty="0"/>
        </a:p>
      </dsp:txBody>
      <dsp:txXfrm>
        <a:off x="4" y="1512176"/>
        <a:ext cx="6863239" cy="3849096"/>
      </dsp:txXfrm>
    </dsp:sp>
    <dsp:sp modelId="{62DFC70D-08A2-490A-A60C-355A4B627BEE}">
      <dsp:nvSpPr>
        <dsp:cNvPr id="0" name=""/>
        <dsp:cNvSpPr/>
      </dsp:nvSpPr>
      <dsp:spPr>
        <a:xfrm>
          <a:off x="0" y="5290630"/>
          <a:ext cx="6864424" cy="403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66764"/>
          <a:ext cx="6864424" cy="146113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b="1" kern="1200" dirty="0" smtClean="0"/>
            <a:t>VC4Africa’s survey </a:t>
          </a:r>
          <a:endParaRPr lang="en-GB" sz="2600" b="1" i="0" kern="1200" dirty="0"/>
        </a:p>
      </dsp:txBody>
      <dsp:txXfrm>
        <a:off x="0" y="66764"/>
        <a:ext cx="6864424" cy="1461134"/>
      </dsp:txXfrm>
    </dsp:sp>
    <dsp:sp modelId="{9BF7F3C8-51D9-418A-A7A3-895742FD971C}">
      <dsp:nvSpPr>
        <dsp:cNvPr id="0" name=""/>
        <dsp:cNvSpPr/>
      </dsp:nvSpPr>
      <dsp:spPr>
        <a:xfrm>
          <a:off x="592" y="1512176"/>
          <a:ext cx="6863239" cy="39277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On average, startups registered with VC4Africa secured USD $80,000 in funding vs. expansion companies that secured USD $237,000</a:t>
          </a:r>
          <a:endParaRPr lang="fr-B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Ventures with an urban focus secured less than ventures with a rural focus. Where the former secured USD $119,000 the latter secured nearly USD $166,000 on average</a:t>
          </a:r>
          <a:endParaRPr lang="fr-B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There is about an 75/25 split for Commercial vs. Grant funding the companies have been able to secure to date</a:t>
          </a:r>
          <a:endParaRPr lang="fr-BE" sz="2000" kern="1200" dirty="0"/>
        </a:p>
      </dsp:txBody>
      <dsp:txXfrm>
        <a:off x="592" y="1512176"/>
        <a:ext cx="6863239" cy="3927705"/>
      </dsp:txXfrm>
    </dsp:sp>
    <dsp:sp modelId="{62DFC70D-08A2-490A-A60C-355A4B627BEE}">
      <dsp:nvSpPr>
        <dsp:cNvPr id="0" name=""/>
        <dsp:cNvSpPr/>
      </dsp:nvSpPr>
      <dsp:spPr>
        <a:xfrm>
          <a:off x="0" y="5290630"/>
          <a:ext cx="6864424" cy="403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66764"/>
          <a:ext cx="6864424" cy="146113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b="1" kern="1200" dirty="0" smtClean="0"/>
            <a:t>VC4Africa’s survey </a:t>
          </a:r>
          <a:endParaRPr lang="en-GB" sz="2600" b="1" i="0" kern="1200" dirty="0"/>
        </a:p>
      </dsp:txBody>
      <dsp:txXfrm>
        <a:off x="0" y="66764"/>
        <a:ext cx="6864424" cy="1461134"/>
      </dsp:txXfrm>
    </dsp:sp>
    <dsp:sp modelId="{9BF7F3C8-51D9-418A-A7A3-895742FD971C}">
      <dsp:nvSpPr>
        <dsp:cNvPr id="0" name=""/>
        <dsp:cNvSpPr/>
      </dsp:nvSpPr>
      <dsp:spPr>
        <a:xfrm>
          <a:off x="592" y="1512176"/>
          <a:ext cx="6863239" cy="39277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Ventures are improving their revenue performance over time. For example 57.1%  of the ventures registered in 2010 show less than USD $5K in revenue. 43.8% of those same ventures expect to generate more than USD $50K in 2013</a:t>
          </a:r>
          <a:endParaRPr lang="fr-B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It is clear the companies are growing in size and adding full time positions (FTE’s) year on year. By 2012 the companies registered on VC4Africa employed a combined 449 people. By 2013 the same companies expected to increase their combined staff to 2,263 FTEs</a:t>
          </a:r>
          <a:endParaRPr lang="fr-BE" sz="2000" kern="1200" dirty="0"/>
        </a:p>
      </dsp:txBody>
      <dsp:txXfrm>
        <a:off x="592" y="1512176"/>
        <a:ext cx="6863239" cy="3927705"/>
      </dsp:txXfrm>
    </dsp:sp>
    <dsp:sp modelId="{62DFC70D-08A2-490A-A60C-355A4B627BEE}">
      <dsp:nvSpPr>
        <dsp:cNvPr id="0" name=""/>
        <dsp:cNvSpPr/>
      </dsp:nvSpPr>
      <dsp:spPr>
        <a:xfrm>
          <a:off x="0" y="5290630"/>
          <a:ext cx="6864424" cy="403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66764"/>
          <a:ext cx="6864424" cy="146113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b="1" kern="1200" dirty="0" smtClean="0"/>
            <a:t>VC4Africa’s survey </a:t>
          </a:r>
          <a:endParaRPr lang="en-GB" sz="2600" b="1" i="0" kern="1200" dirty="0"/>
        </a:p>
      </dsp:txBody>
      <dsp:txXfrm>
        <a:off x="0" y="66764"/>
        <a:ext cx="6864424" cy="1461134"/>
      </dsp:txXfrm>
    </dsp:sp>
    <dsp:sp modelId="{9BF7F3C8-51D9-418A-A7A3-895742FD971C}">
      <dsp:nvSpPr>
        <dsp:cNvPr id="0" name=""/>
        <dsp:cNvSpPr/>
      </dsp:nvSpPr>
      <dsp:spPr>
        <a:xfrm>
          <a:off x="592" y="1512176"/>
          <a:ext cx="6863239" cy="39277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2011 looked like a down year for most companies and there might be a correlation to broader economic factors i.e. The global recession</a:t>
          </a:r>
          <a:endParaRPr lang="fr-B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It might be true that companies secure a higher % of grant funding at the earlier stages of their development, but the evidence is not conclusive</a:t>
          </a:r>
          <a:endParaRPr lang="fr-B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It will be interesting to see what trends emerge given larger data sets showing how company’s mature over longer periods of time</a:t>
          </a:r>
          <a:endParaRPr lang="fr-BE" sz="2000" kern="1200" dirty="0"/>
        </a:p>
      </dsp:txBody>
      <dsp:txXfrm>
        <a:off x="592" y="1512176"/>
        <a:ext cx="6863239" cy="3927705"/>
      </dsp:txXfrm>
    </dsp:sp>
    <dsp:sp modelId="{62DFC70D-08A2-490A-A60C-355A4B627BEE}">
      <dsp:nvSpPr>
        <dsp:cNvPr id="0" name=""/>
        <dsp:cNvSpPr/>
      </dsp:nvSpPr>
      <dsp:spPr>
        <a:xfrm>
          <a:off x="0" y="5290630"/>
          <a:ext cx="6864424" cy="403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66764"/>
          <a:ext cx="6864424" cy="146113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b="1" kern="1200" dirty="0" smtClean="0"/>
            <a:t>VC4Africa’s survey </a:t>
          </a:r>
          <a:endParaRPr lang="en-GB" sz="2600" b="1" i="0" kern="1200" dirty="0"/>
        </a:p>
      </dsp:txBody>
      <dsp:txXfrm>
        <a:off x="0" y="66764"/>
        <a:ext cx="6864424" cy="1461134"/>
      </dsp:txXfrm>
    </dsp:sp>
    <dsp:sp modelId="{9BF7F3C8-51D9-418A-A7A3-895742FD971C}">
      <dsp:nvSpPr>
        <dsp:cNvPr id="0" name=""/>
        <dsp:cNvSpPr/>
      </dsp:nvSpPr>
      <dsp:spPr>
        <a:xfrm>
          <a:off x="592" y="1512176"/>
          <a:ext cx="6863239" cy="39277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The mean and average value of invested capital per venture differs considerably. This implies a significant impact due to a few outliers. Therefore these outcomes have to be treated carefully</a:t>
          </a:r>
          <a:endParaRPr lang="fr-B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The top five investment sectors consists of: Technology &amp; ICT, Internet &amp; Mobile, Energy, Agriculture and Retail</a:t>
          </a:r>
          <a:endParaRPr lang="fr-B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 the top five investment sectors the average investment per venture ranges between 100K and 250K, agriculture and energy being more capital intensive</a:t>
          </a:r>
          <a:endParaRPr lang="fr-BE" sz="2000" kern="1200" dirty="0"/>
        </a:p>
      </dsp:txBody>
      <dsp:txXfrm>
        <a:off x="592" y="1512176"/>
        <a:ext cx="6863239" cy="3927705"/>
      </dsp:txXfrm>
    </dsp:sp>
    <dsp:sp modelId="{62DFC70D-08A2-490A-A60C-355A4B627BEE}">
      <dsp:nvSpPr>
        <dsp:cNvPr id="0" name=""/>
        <dsp:cNvSpPr/>
      </dsp:nvSpPr>
      <dsp:spPr>
        <a:xfrm>
          <a:off x="0" y="5290630"/>
          <a:ext cx="6864424" cy="403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66764"/>
          <a:ext cx="6864424" cy="146113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altLang="fr-FR" sz="2400" b="1" kern="1200" dirty="0" smtClean="0">
              <a:latin typeface="Arial" charset="0"/>
              <a:ea typeface="ＭＳ Ｐゴシック" pitchFamily="34" charset="-128"/>
              <a:cs typeface="Arial" charset="0"/>
            </a:rPr>
            <a:t>EBAN/ABAN Incubation Areas </a:t>
          </a:r>
          <a:endParaRPr lang="en-GB" sz="2400" b="1" kern="1200" dirty="0" smtClean="0"/>
        </a:p>
      </dsp:txBody>
      <dsp:txXfrm>
        <a:off x="0" y="66764"/>
        <a:ext cx="6864424" cy="1461134"/>
      </dsp:txXfrm>
    </dsp:sp>
    <dsp:sp modelId="{9BF7F3C8-51D9-418A-A7A3-895742FD971C}">
      <dsp:nvSpPr>
        <dsp:cNvPr id="0" name=""/>
        <dsp:cNvSpPr/>
      </dsp:nvSpPr>
      <dsp:spPr>
        <a:xfrm flipH="1">
          <a:off x="2533" y="1551462"/>
          <a:ext cx="46885" cy="38491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800" kern="1200" dirty="0" smtClean="0"/>
        </a:p>
      </dsp:txBody>
      <dsp:txXfrm flipH="1">
        <a:off x="2533" y="1551462"/>
        <a:ext cx="46885" cy="3849132"/>
      </dsp:txXfrm>
    </dsp:sp>
    <dsp:sp modelId="{281AD6BD-08D4-4D28-8DB9-F85300F478A0}">
      <dsp:nvSpPr>
        <dsp:cNvPr id="0" name=""/>
        <dsp:cNvSpPr/>
      </dsp:nvSpPr>
      <dsp:spPr>
        <a:xfrm>
          <a:off x="0" y="1512176"/>
          <a:ext cx="1703117" cy="39172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 smtClean="0"/>
            <a:t>Business Angels Club Development</a:t>
          </a:r>
          <a:endParaRPr lang="fr-BE" sz="2100" b="1" kern="1200" dirty="0"/>
        </a:p>
      </dsp:txBody>
      <dsp:txXfrm>
        <a:off x="0" y="1512176"/>
        <a:ext cx="1703117" cy="3917253"/>
      </dsp:txXfrm>
    </dsp:sp>
    <dsp:sp modelId="{DDFD2598-5C1E-4F51-8F67-D37BDBF43F90}">
      <dsp:nvSpPr>
        <dsp:cNvPr id="0" name=""/>
        <dsp:cNvSpPr/>
      </dsp:nvSpPr>
      <dsp:spPr>
        <a:xfrm>
          <a:off x="1587211" y="1512176"/>
          <a:ext cx="1703117" cy="39172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 smtClean="0"/>
            <a:t>Training</a:t>
          </a:r>
          <a:r>
            <a:rPr lang="en-GB" sz="2100" kern="1200" dirty="0" smtClean="0"/>
            <a:t> </a:t>
          </a:r>
          <a:endParaRPr lang="fr-BE" sz="2100" kern="1200" dirty="0"/>
        </a:p>
      </dsp:txBody>
      <dsp:txXfrm>
        <a:off x="1587211" y="1512176"/>
        <a:ext cx="1703117" cy="3917253"/>
      </dsp:txXfrm>
    </dsp:sp>
    <dsp:sp modelId="{13A79ED9-EAA6-42A7-81D9-48BFA947BA47}">
      <dsp:nvSpPr>
        <dsp:cNvPr id="0" name=""/>
        <dsp:cNvSpPr/>
      </dsp:nvSpPr>
      <dsp:spPr>
        <a:xfrm>
          <a:off x="3290329" y="1512176"/>
          <a:ext cx="1703117" cy="39172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 smtClean="0"/>
            <a:t>ABAN angel investment immersion in Europe</a:t>
          </a:r>
          <a:endParaRPr lang="fr-BE" sz="2100" b="1" kern="1200" dirty="0"/>
        </a:p>
      </dsp:txBody>
      <dsp:txXfrm>
        <a:off x="3290329" y="1512176"/>
        <a:ext cx="1703117" cy="3917253"/>
      </dsp:txXfrm>
    </dsp:sp>
    <dsp:sp modelId="{98654110-2747-47EB-A8ED-73A7EF5D61A6}">
      <dsp:nvSpPr>
        <dsp:cNvPr id="0" name=""/>
        <dsp:cNvSpPr/>
      </dsp:nvSpPr>
      <dsp:spPr>
        <a:xfrm>
          <a:off x="4993446" y="1512176"/>
          <a:ext cx="1703117" cy="39172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 smtClean="0"/>
            <a:t> Resources</a:t>
          </a:r>
          <a:endParaRPr lang="fr-BE" sz="2100" b="1" kern="1200" dirty="0"/>
        </a:p>
      </dsp:txBody>
      <dsp:txXfrm>
        <a:off x="4993446" y="1512176"/>
        <a:ext cx="1703117" cy="3917253"/>
      </dsp:txXfrm>
    </dsp:sp>
    <dsp:sp modelId="{62DFC70D-08A2-490A-A60C-355A4B627BEE}">
      <dsp:nvSpPr>
        <dsp:cNvPr id="0" name=""/>
        <dsp:cNvSpPr/>
      </dsp:nvSpPr>
      <dsp:spPr>
        <a:xfrm>
          <a:off x="0" y="5290630"/>
          <a:ext cx="6864424" cy="403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66764"/>
          <a:ext cx="6864424" cy="146113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600" b="1" kern="1200" dirty="0" smtClean="0"/>
            <a:t>Business Angels Club Development </a:t>
          </a:r>
          <a:endParaRPr lang="en-GB" sz="2600" b="1" kern="1200" dirty="0" smtClean="0"/>
        </a:p>
      </dsp:txBody>
      <dsp:txXfrm>
        <a:off x="0" y="66764"/>
        <a:ext cx="6864424" cy="1461134"/>
      </dsp:txXfrm>
    </dsp:sp>
    <dsp:sp modelId="{9BF7F3C8-51D9-418A-A7A3-895742FD971C}">
      <dsp:nvSpPr>
        <dsp:cNvPr id="0" name=""/>
        <dsp:cNvSpPr/>
      </dsp:nvSpPr>
      <dsp:spPr>
        <a:xfrm>
          <a:off x="592" y="1512176"/>
          <a:ext cx="6863239" cy="39277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kern="1200" dirty="0" smtClean="0"/>
            <a:t>Business Angels Club development guide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0" kern="1200" dirty="0" smtClean="0"/>
            <a:t>Co-Development of the EBAN/ABAN joint guide for the </a:t>
          </a:r>
          <a:r>
            <a:rPr lang="en-GB" sz="1800" b="0" u="sng" kern="1200" dirty="0" smtClean="0"/>
            <a:t>development of business angels club in the region</a:t>
          </a:r>
          <a:r>
            <a:rPr lang="en-GB" sz="1800" b="0" kern="1200" dirty="0" smtClean="0"/>
            <a:t>. A practical guide to set up, grow and increase performance of networks based in  </a:t>
          </a:r>
          <a:r>
            <a:rPr lang="en-GB" sz="1800" b="0" kern="1200" dirty="0" smtClean="0"/>
            <a:t>success </a:t>
          </a:r>
          <a:r>
            <a:rPr lang="en-GB" sz="1800" b="0" kern="1200" dirty="0" smtClean="0"/>
            <a:t>stories adapted to the local and regional situation and momentum.</a:t>
          </a:r>
          <a:endParaRPr lang="en-GB" sz="18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kern="1200" dirty="0" smtClean="0"/>
            <a:t>Standard documents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kern="1200" dirty="0" smtClean="0"/>
            <a:t>Preparation of a set of documents to </a:t>
          </a:r>
          <a:r>
            <a:rPr lang="en-GB" sz="1800" u="sng" kern="1200" dirty="0" smtClean="0"/>
            <a:t>facilitate the creation and management of angel clubs</a:t>
          </a:r>
          <a:r>
            <a:rPr lang="en-GB" sz="1800" kern="1200" dirty="0" smtClean="0"/>
            <a:t> (eg. articles of association, code of conduct…), and to ease the </a:t>
          </a:r>
          <a:r>
            <a:rPr lang="en-GB" sz="1800" u="sng" kern="1200" dirty="0" smtClean="0"/>
            <a:t>investment process </a:t>
          </a:r>
          <a:r>
            <a:rPr lang="en-GB" sz="1800" kern="1200" dirty="0" smtClean="0"/>
            <a:t>from both the club, the investor and the entrepreneur perspective (eg. shareholders’ agreement, IP protection…). Development in partnership with local lawyer experts to ensure validity in different African countries.</a:t>
          </a:r>
        </a:p>
      </dsp:txBody>
      <dsp:txXfrm>
        <a:off x="592" y="1512176"/>
        <a:ext cx="6863239" cy="3927705"/>
      </dsp:txXfrm>
    </dsp:sp>
    <dsp:sp modelId="{62DFC70D-08A2-490A-A60C-355A4B627BEE}">
      <dsp:nvSpPr>
        <dsp:cNvPr id="0" name=""/>
        <dsp:cNvSpPr/>
      </dsp:nvSpPr>
      <dsp:spPr>
        <a:xfrm>
          <a:off x="0" y="5290630"/>
          <a:ext cx="6864424" cy="403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0"/>
          <a:ext cx="7488832" cy="166803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800" b="1" kern="1200" dirty="0" smtClean="0"/>
            <a:t>Training</a:t>
          </a:r>
          <a:endParaRPr lang="en-GB" sz="2800" b="1" kern="1200" dirty="0" smtClean="0"/>
        </a:p>
      </dsp:txBody>
      <dsp:txXfrm>
        <a:off x="0" y="0"/>
        <a:ext cx="7488832" cy="1668033"/>
      </dsp:txXfrm>
    </dsp:sp>
    <dsp:sp modelId="{9BF7F3C8-51D9-418A-A7A3-895742FD971C}">
      <dsp:nvSpPr>
        <dsp:cNvPr id="0" name=""/>
        <dsp:cNvSpPr/>
      </dsp:nvSpPr>
      <dsp:spPr>
        <a:xfrm>
          <a:off x="3145" y="1713152"/>
          <a:ext cx="4216375" cy="36292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Development of business angels and business angel clubs </a:t>
          </a:r>
          <a:r>
            <a:rPr lang="en-GB" sz="1800" kern="1200" dirty="0" smtClean="0"/>
            <a:t> as per the experience of Europe’s most active networks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Investor-friendly public policies </a:t>
          </a:r>
          <a:r>
            <a:rPr lang="en-GB" sz="1800" kern="1200" dirty="0" smtClean="0"/>
            <a:t>(eg. tax breaks, co-investment funds to be implemented)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101 Course on Angel and Early Stage Investment </a:t>
          </a:r>
          <a:r>
            <a:rPr lang="en-GB" sz="1800" kern="1200" dirty="0" smtClean="0"/>
            <a:t>to attract and train early stage investors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kern="1200" dirty="0" smtClean="0"/>
            <a:t>Exclusive </a:t>
          </a:r>
          <a:r>
            <a:rPr lang="en-GB" sz="1800" b="1" kern="1200" dirty="0" smtClean="0"/>
            <a:t>360º interview</a:t>
          </a:r>
          <a:r>
            <a:rPr lang="en-GB" sz="1800" b="0" kern="1200" dirty="0" smtClean="0"/>
            <a:t> </a:t>
          </a:r>
          <a:r>
            <a:rPr lang="en-GB" sz="1800" kern="1200" dirty="0" smtClean="0"/>
            <a:t>with  leading business angels from around Europe, the Middle East, Africa and the </a:t>
          </a:r>
          <a:r>
            <a:rPr lang="en-GB" sz="1800" kern="1200" dirty="0" smtClean="0"/>
            <a:t>world</a:t>
          </a:r>
          <a:endParaRPr lang="en-GB" sz="1800" kern="1200" dirty="0" smtClean="0"/>
        </a:p>
      </dsp:txBody>
      <dsp:txXfrm>
        <a:off x="3145" y="1713152"/>
        <a:ext cx="4216375" cy="3629203"/>
      </dsp:txXfrm>
    </dsp:sp>
    <dsp:sp modelId="{BD9B8EDA-5504-4251-8E9D-AB8F213BE2DB}">
      <dsp:nvSpPr>
        <dsp:cNvPr id="0" name=""/>
        <dsp:cNvSpPr/>
      </dsp:nvSpPr>
      <dsp:spPr>
        <a:xfrm>
          <a:off x="4219521" y="1713152"/>
          <a:ext cx="3266164" cy="36292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2-day programmes sparced in time comprising interaction with a larger audience of angel investors and possible visit to clubs in their local environment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Trainings delivered by EBAN Members and EBAN Secretariat.</a:t>
          </a:r>
          <a:endParaRPr lang="en-GB" sz="1800" i="1" kern="1200" dirty="0" smtClean="0"/>
        </a:p>
      </dsp:txBody>
      <dsp:txXfrm>
        <a:off x="4219521" y="1713152"/>
        <a:ext cx="3266164" cy="3629203"/>
      </dsp:txXfrm>
    </dsp:sp>
    <dsp:sp modelId="{62DFC70D-08A2-490A-A60C-355A4B627BEE}">
      <dsp:nvSpPr>
        <dsp:cNvPr id="0" name=""/>
        <dsp:cNvSpPr/>
      </dsp:nvSpPr>
      <dsp:spPr>
        <a:xfrm>
          <a:off x="0" y="5342355"/>
          <a:ext cx="7488832" cy="403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-88331"/>
          <a:ext cx="6864424" cy="184862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400" b="1" kern="1200" dirty="0" smtClean="0"/>
            <a:t>One-week ABAN angel investment immersion in Europe, November 12-19, 2014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b="0" kern="1200" dirty="0" smtClean="0"/>
            <a:t>Study Visit of ABAN members to selected EBAN members and the Winter University</a:t>
          </a:r>
        </a:p>
      </dsp:txBody>
      <dsp:txXfrm>
        <a:off x="0" y="-88331"/>
        <a:ext cx="6864424" cy="1848622"/>
      </dsp:txXfrm>
    </dsp:sp>
    <dsp:sp modelId="{9BF7F3C8-51D9-418A-A7A3-895742FD971C}">
      <dsp:nvSpPr>
        <dsp:cNvPr id="0" name=""/>
        <dsp:cNvSpPr/>
      </dsp:nvSpPr>
      <dsp:spPr>
        <a:xfrm>
          <a:off x="308" y="1583629"/>
          <a:ext cx="4722026" cy="31401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Participation in EBAN Winter University (17-18 November, Helsinki)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Visit to Europe’s leading early stage investment communities and face-to-face meetings with angel investors, development agencies, startup accelerators, public/ government representatives in addition to EBAN Member Cross Border events</a:t>
          </a:r>
          <a:r>
            <a:rPr lang="en-GB" sz="2000" kern="1200" dirty="0" smtClean="0"/>
            <a:t>.</a:t>
          </a:r>
          <a:endParaRPr lang="en-GB" sz="2000" kern="1200" dirty="0" smtClean="0"/>
        </a:p>
      </dsp:txBody>
      <dsp:txXfrm>
        <a:off x="308" y="1583629"/>
        <a:ext cx="4722026" cy="3140126"/>
      </dsp:txXfrm>
    </dsp:sp>
    <dsp:sp modelId="{BD9B8EDA-5504-4251-8E9D-AB8F213BE2DB}">
      <dsp:nvSpPr>
        <dsp:cNvPr id="0" name=""/>
        <dsp:cNvSpPr/>
      </dsp:nvSpPr>
      <dsp:spPr>
        <a:xfrm>
          <a:off x="4722335" y="1583629"/>
          <a:ext cx="2141780" cy="31401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November 12-19, 2014</a:t>
          </a:r>
          <a:r>
            <a:rPr lang="en-GB" sz="1800" kern="1200" dirty="0" smtClean="0"/>
            <a:t/>
          </a:r>
          <a:br>
            <a:rPr lang="en-GB" sz="1800" kern="1200" dirty="0" smtClean="0"/>
          </a:br>
          <a:r>
            <a:rPr lang="en-GB" sz="1800" kern="1200" dirty="0" smtClean="0"/>
            <a:t/>
          </a:r>
          <a:br>
            <a:rPr lang="en-GB" sz="1800" kern="1200" dirty="0" smtClean="0"/>
          </a:br>
          <a:r>
            <a:rPr lang="en-GB" sz="1800" kern="1200" dirty="0" smtClean="0"/>
            <a:t>Helsinki, Finland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Barcelona, Spain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Dublin, Ireland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Nice, France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…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 smtClean="0"/>
        </a:p>
      </dsp:txBody>
      <dsp:txXfrm>
        <a:off x="4722335" y="1583629"/>
        <a:ext cx="2141780" cy="3140126"/>
      </dsp:txXfrm>
    </dsp:sp>
    <dsp:sp modelId="{62DFC70D-08A2-490A-A60C-355A4B627BEE}">
      <dsp:nvSpPr>
        <dsp:cNvPr id="0" name=""/>
        <dsp:cNvSpPr/>
      </dsp:nvSpPr>
      <dsp:spPr>
        <a:xfrm>
          <a:off x="0" y="4723756"/>
          <a:ext cx="6864424" cy="34890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372BC-75CC-4A03-9E62-D93F49CF6717}">
      <dsp:nvSpPr>
        <dsp:cNvPr id="0" name=""/>
        <dsp:cNvSpPr/>
      </dsp:nvSpPr>
      <dsp:spPr>
        <a:xfrm>
          <a:off x="0" y="66764"/>
          <a:ext cx="6864424" cy="146113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600" b="1" i="0" kern="1200" dirty="0" smtClean="0"/>
            <a:t>Resources</a:t>
          </a:r>
          <a:endParaRPr lang="en-GB" sz="2600" b="1" i="0" kern="1200" dirty="0"/>
        </a:p>
      </dsp:txBody>
      <dsp:txXfrm>
        <a:off x="0" y="66764"/>
        <a:ext cx="6864424" cy="1461134"/>
      </dsp:txXfrm>
    </dsp:sp>
    <dsp:sp modelId="{9BF7F3C8-51D9-418A-A7A3-895742FD971C}">
      <dsp:nvSpPr>
        <dsp:cNvPr id="0" name=""/>
        <dsp:cNvSpPr/>
      </dsp:nvSpPr>
      <dsp:spPr>
        <a:xfrm>
          <a:off x="592" y="1512176"/>
          <a:ext cx="6863239" cy="39277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kern="1200" dirty="0" smtClean="0"/>
            <a:t>EBAN/ABAN Website/ Members’ exclusive area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0" kern="1200" dirty="0" smtClean="0"/>
            <a:t>Access publications, research papers and presentations delivered at EBAN events in the past years as well as all current </a:t>
          </a:r>
          <a:r>
            <a:rPr lang="en-GB" sz="1800" b="0" kern="1200" dirty="0" smtClean="0"/>
            <a:t>documentation</a:t>
          </a:r>
          <a:endParaRPr lang="en-GB" sz="1800" b="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kern="1200" dirty="0" smtClean="0"/>
            <a:t>Webinars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kern="1200" dirty="0" smtClean="0"/>
            <a:t>Participation in EBAN’s monthly webinars on angel investment related topics. Possibility to host exclusive webinars to ABAN members with selected </a:t>
          </a:r>
          <a:r>
            <a:rPr lang="en-GB" sz="1800" kern="1200" dirty="0" smtClean="0"/>
            <a:t>speakers</a:t>
          </a:r>
          <a:endParaRPr lang="en-GB" sz="18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kern="1200" dirty="0" smtClean="0"/>
            <a:t>EBAN/ABAN Flash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kern="1200" dirty="0" smtClean="0"/>
            <a:t>Subscription of EBAN flash with ABAN </a:t>
          </a:r>
          <a:r>
            <a:rPr lang="en-GB" sz="1800" kern="1200" dirty="0" smtClean="0"/>
            <a:t>highlights</a:t>
          </a:r>
          <a:endParaRPr lang="en-GB" sz="18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1" kern="1200" dirty="0" smtClean="0"/>
            <a:t>LinkedIn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kern="1200" dirty="0" smtClean="0"/>
            <a:t>Participation in EBAN/ABAN LinkedIn Group</a:t>
          </a:r>
        </a:p>
      </dsp:txBody>
      <dsp:txXfrm>
        <a:off x="592" y="1512176"/>
        <a:ext cx="6863239" cy="3927705"/>
      </dsp:txXfrm>
    </dsp:sp>
    <dsp:sp modelId="{62DFC70D-08A2-490A-A60C-355A4B627BEE}">
      <dsp:nvSpPr>
        <dsp:cNvPr id="0" name=""/>
        <dsp:cNvSpPr/>
      </dsp:nvSpPr>
      <dsp:spPr>
        <a:xfrm>
          <a:off x="0" y="5290630"/>
          <a:ext cx="6864424" cy="403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EB84C-0A35-46E9-9278-5FD48226F6F8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5027B-E1C1-466C-B3C1-F079663525F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5027B-E1C1-466C-B3C1-F079663525F7}" type="slidenum">
              <a:rPr lang="en-GB" smtClean="0"/>
              <a:pPr/>
              <a:t>13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149080"/>
            <a:ext cx="7772400" cy="21602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pt-PT" dirty="0" smtClean="0"/>
              <a:t>Clique para editar o estilo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4F8C1-23C3-4D21-A0FB-8DDB4DDF118F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6CBC6B-B980-4D97-8580-14FF9BCFBBD0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4F8C1-23C3-4D21-A0FB-8DDB4DDF118F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6CBC6B-B980-4D97-8580-14FF9BCFBBD0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4F8C1-23C3-4D21-A0FB-8DDB4DDF118F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6CBC6B-B980-4D97-8580-14FF9BCFBBD0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4F8C1-23C3-4D21-A0FB-8DDB4DDF118F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6CBC6B-B980-4D97-8580-14FF9BCFBBD0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4F8C1-23C3-4D21-A0FB-8DDB4DDF118F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6CBC6B-B980-4D97-8580-14FF9BCFBBD0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4F8C1-23C3-4D21-A0FB-8DDB4DDF118F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6CBC6B-B980-4D97-8580-14FF9BCFBBD0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4F8C1-23C3-4D21-A0FB-8DDB4DDF118F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6CBC6B-B980-4D97-8580-14FF9BCFBBD0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4F8C1-23C3-4D21-A0FB-8DDB4DDF118F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6CBC6B-B980-4D97-8580-14FF9BCFBBD0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4F8C1-23C3-4D21-A0FB-8DDB4DDF118F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6CBC6B-B980-4D97-8580-14FF9BCFBBD0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4F8C1-23C3-4D21-A0FB-8DDB4DDF118F}" type="datetimeFigureOut">
              <a:rPr lang="en-GB" smtClean="0"/>
              <a:pPr/>
              <a:t>24/09/2014</a:t>
            </a:fld>
            <a:endParaRPr lang="en-GB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6CBC6B-B980-4D97-8580-14FF9BCFBBD0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en-GB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4509120"/>
            <a:ext cx="8352928" cy="216024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Incubating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Africa BAN</a:t>
            </a:r>
            <a:r>
              <a:rPr lang="en-GB" sz="4000" dirty="0" smtClean="0">
                <a:solidFill>
                  <a:schemeClr val="bg1">
                    <a:lumMod val="85000"/>
                  </a:schemeClr>
                </a:solidFill>
              </a:rPr>
              <a:t> – African Network for Business Angels, Seed Funds and Early Stage Market Players</a:t>
            </a:r>
            <a:br>
              <a:rPr lang="en-GB" sz="4000" dirty="0" smtClean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sz="4000" dirty="0" err="1" smtClean="0">
                <a:solidFill>
                  <a:schemeClr val="bg1">
                    <a:lumMod val="85000"/>
                  </a:schemeClr>
                </a:solidFill>
              </a:rPr>
              <a:t>Baybars</a:t>
            </a:r>
            <a:r>
              <a:rPr lang="en-GB" sz="40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bg1">
                    <a:lumMod val="85000"/>
                  </a:schemeClr>
                </a:solidFill>
              </a:rPr>
              <a:t>Altuntas</a:t>
            </a:r>
            <a:r>
              <a:rPr lang="en-GB" sz="4000" dirty="0" smtClean="0">
                <a:solidFill>
                  <a:schemeClr val="bg1">
                    <a:lumMod val="85000"/>
                  </a:schemeClr>
                </a:solidFill>
              </a:rPr>
              <a:t> – EBAN Vice-President</a:t>
            </a:r>
            <a:br>
              <a:rPr lang="en-GB" sz="4000" dirty="0" smtClean="0">
                <a:solidFill>
                  <a:schemeClr val="bg1">
                    <a:lumMod val="85000"/>
                  </a:schemeClr>
                </a:solidFill>
              </a:rPr>
            </a:br>
            <a:endParaRPr lang="en-GB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899592" y="1124744"/>
            <a:ext cx="72728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OBJECTIVE</a:t>
            </a:r>
          </a:p>
          <a:p>
            <a:r>
              <a:rPr lang="en-GB" sz="2400" dirty="0" smtClean="0"/>
              <a:t>Incubate the African Network for Business Angels, Seed Funds and Early Stage Market Players</a:t>
            </a:r>
          </a:p>
          <a:p>
            <a:endParaRPr lang="en-GB" sz="2400" dirty="0" smtClean="0"/>
          </a:p>
          <a:p>
            <a:r>
              <a:rPr lang="en-GB" sz="2400" b="1" dirty="0" smtClean="0"/>
              <a:t>TERMS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Inspire, Facilitate and Enable national, regional and international cross-border early stage investment eco-system between Africa and Europe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Incubation period of up to 1 year with the ambition of spinning out a partner organisation  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Provide a complete service offering to meet investors’ and network managers’ operating needs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1450652125"/>
              </p:ext>
            </p:extLst>
          </p:nvPr>
        </p:nvGraphicFramePr>
        <p:xfrm>
          <a:off x="1139788" y="548680"/>
          <a:ext cx="686442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1450652125"/>
              </p:ext>
            </p:extLst>
          </p:nvPr>
        </p:nvGraphicFramePr>
        <p:xfrm>
          <a:off x="1187624" y="476672"/>
          <a:ext cx="686442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1450652125"/>
              </p:ext>
            </p:extLst>
          </p:nvPr>
        </p:nvGraphicFramePr>
        <p:xfrm>
          <a:off x="1139788" y="548680"/>
          <a:ext cx="686442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1450652125"/>
              </p:ext>
            </p:extLst>
          </p:nvPr>
        </p:nvGraphicFramePr>
        <p:xfrm>
          <a:off x="1139788" y="548680"/>
          <a:ext cx="686442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1450652125"/>
              </p:ext>
            </p:extLst>
          </p:nvPr>
        </p:nvGraphicFramePr>
        <p:xfrm>
          <a:off x="1139788" y="548680"/>
          <a:ext cx="686442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1450652125"/>
              </p:ext>
            </p:extLst>
          </p:nvPr>
        </p:nvGraphicFramePr>
        <p:xfrm>
          <a:off x="1139788" y="548680"/>
          <a:ext cx="686442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716463469"/>
              </p:ext>
            </p:extLst>
          </p:nvPr>
        </p:nvGraphicFramePr>
        <p:xfrm>
          <a:off x="1139788" y="548680"/>
          <a:ext cx="686442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716463469"/>
              </p:ext>
            </p:extLst>
          </p:nvPr>
        </p:nvGraphicFramePr>
        <p:xfrm>
          <a:off x="1139788" y="548680"/>
          <a:ext cx="686442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2943783398"/>
              </p:ext>
            </p:extLst>
          </p:nvPr>
        </p:nvGraphicFramePr>
        <p:xfrm>
          <a:off x="827584" y="476672"/>
          <a:ext cx="748883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3279496038"/>
              </p:ext>
            </p:extLst>
          </p:nvPr>
        </p:nvGraphicFramePr>
        <p:xfrm>
          <a:off x="1139788" y="936836"/>
          <a:ext cx="6864424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="" xmlns:p14="http://schemas.microsoft.com/office/powerpoint/2010/main" val="1450652125"/>
              </p:ext>
            </p:extLst>
          </p:nvPr>
        </p:nvGraphicFramePr>
        <p:xfrm>
          <a:off x="1139788" y="548680"/>
          <a:ext cx="686442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926</Words>
  <Application>Microsoft Office PowerPoint</Application>
  <PresentationFormat>On-screen Show (4:3)</PresentationFormat>
  <Paragraphs>87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do Office</vt:lpstr>
      <vt:lpstr>Incubating  Africa BAN – African Network for Business Angels, Seed Funds and Early Stage Market Players Baybars Altuntas – EBAN Vice-President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Luis Galveias</dc:creator>
  <cp:lastModifiedBy>Ozge Kara</cp:lastModifiedBy>
  <cp:revision>60</cp:revision>
  <dcterms:created xsi:type="dcterms:W3CDTF">2012-07-04T12:49:55Z</dcterms:created>
  <dcterms:modified xsi:type="dcterms:W3CDTF">2014-09-24T15:23:50Z</dcterms:modified>
</cp:coreProperties>
</file>